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8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6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10" autoAdjust="0"/>
  </p:normalViewPr>
  <p:slideViewPr>
    <p:cSldViewPr snapToGrid="0" snapToObjects="1">
      <p:cViewPr>
        <p:scale>
          <a:sx n="70" d="100"/>
          <a:sy n="70" d="100"/>
        </p:scale>
        <p:origin x="-2008" y="-80"/>
      </p:cViewPr>
      <p:guideLst>
        <p:guide orient="horz" pos="2160"/>
        <p:guide pos="51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C132E-7F3D-41EF-8A80-68581417C61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AA1B5-A628-4A43-9A0C-4FE95A7130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0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15FB8-5F3A-41CF-9F82-8AB93A7DD252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bW_TitlePag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23" y="1"/>
            <a:ext cx="9278430" cy="69779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3527" y="2985149"/>
            <a:ext cx="5120540" cy="1470025"/>
          </a:xfrm>
        </p:spPr>
        <p:txBody>
          <a:bodyPr anchor="t" anchorCtr="0">
            <a:noAutofit/>
          </a:bodyPr>
          <a:lstStyle>
            <a:lvl1pPr algn="r">
              <a:defRPr sz="2800" b="1">
                <a:solidFill>
                  <a:srgbClr val="5F6062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3527" y="3492500"/>
            <a:ext cx="5120540" cy="1321665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rgbClr val="5F606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4" name="Picture 13" descr="BbW11_NoDateAndTime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3634" y="1046713"/>
            <a:ext cx="4396462" cy="17982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05400"/>
            <a:ext cx="6858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486400"/>
            <a:ext cx="2286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lackboard-SPRINT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6553200" y="5105400"/>
            <a:ext cx="2590800" cy="1143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267200" y="304800"/>
            <a:ext cx="3276600" cy="2133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153400" cy="49069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bW_InnerP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5993"/>
            <a:ext cx="9144000" cy="68699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2" r:id="rId4"/>
    <p:sldLayoutId id="2147483655" r:id="rId5"/>
    <p:sldLayoutId id="2147483656" r:id="rId6"/>
    <p:sldLayoutId id="2147483657" r:id="rId7"/>
    <p:sldLayoutId id="214748365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5F606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500" kern="1200">
          <a:solidFill>
            <a:srgbClr val="5F606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300" kern="1200">
          <a:solidFill>
            <a:srgbClr val="5F606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rgbClr val="5F606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900" kern="1200">
          <a:solidFill>
            <a:srgbClr val="5F606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038600" y="1524000"/>
            <a:ext cx="5105400" cy="2819400"/>
          </a:xfrm>
          <a:prstGeom prst="rect">
            <a:avLst/>
          </a:prstGeom>
        </p:spPr>
        <p:txBody>
          <a:bodyPr/>
          <a:lstStyle/>
          <a:p>
            <a:r>
              <a:rPr lang="en-US" sz="2400" b="1" i="1" dirty="0" smtClean="0"/>
              <a:t>Engaging Non-traditional Students with Mobile Learning</a:t>
            </a:r>
            <a:r>
              <a:rPr lang="en-US" i="1" dirty="0" smtClean="0"/>
              <a:t>: </a:t>
            </a:r>
            <a:r>
              <a:rPr lang="en-US" sz="1800" i="1" dirty="0" smtClean="0"/>
              <a:t>CUNY John Jay and Cleveland State University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Introducing projects - CSU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7949821" cy="1591907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Samsung Galaxy Tabs with Sprint data plans distributed to 2 sections of MTH 87 (approx. 40 students)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Lecture Sessions were Captured (</a:t>
            </a:r>
            <a:r>
              <a:rPr lang="en-US" sz="2200" dirty="0" err="1" smtClean="0">
                <a:solidFill>
                  <a:schemeClr val="tx1"/>
                </a:solidFill>
              </a:rPr>
              <a:t>Mimio</a:t>
            </a:r>
            <a:r>
              <a:rPr lang="en-US" sz="2200" dirty="0" smtClean="0">
                <a:solidFill>
                  <a:schemeClr val="tx1"/>
                </a:solidFill>
              </a:rPr>
              <a:t> Teach and Capture)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Students could Access Lectures on Tabs or computer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Group Board for virtual tutoring</a:t>
            </a:r>
          </a:p>
          <a:p>
            <a:pPr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buNone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buNone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81000" y="990600"/>
            <a:ext cx="1984375" cy="639762"/>
          </a:xfrm>
        </p:spPr>
        <p:txBody>
          <a:bodyPr/>
          <a:lstStyle/>
          <a:p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81000" y="1630362"/>
            <a:ext cx="7821304" cy="2397125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19 students, 2 professors, and 1 teacher’s assistant received a Sprint device with Blackboard Mobile Learn installed for the 2011 Spring Semester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11 EVOs were distributed for a technology course instructed by Adam Wandt &amp; 11 Galaxy Tablets for an art course instructed by Bill Pangburn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Introducing projects -  CUNY John Jay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Profile - CSU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229600" cy="2492990"/>
          </a:xfr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Deficient in Math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Unprepared for College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Only 40% of the students taking MTH 87 will pass the course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CSU is largely a commuter campus—students often work one or more jobs while attending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High Attrition rate, only 28% of low-income, first generation students graduate after 8 years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 txBox="1">
            <a:spLocks/>
          </p:cNvSpPr>
          <p:nvPr/>
        </p:nvSpPr>
        <p:spPr>
          <a:xfrm>
            <a:off x="457200" y="1525137"/>
            <a:ext cx="8229600" cy="3951288"/>
          </a:xfrm>
          <a:prstGeom prst="rect">
            <a:avLst/>
          </a:prstGeom>
        </p:spPr>
        <p:txBody>
          <a:bodyPr/>
          <a:lstStyle/>
          <a:p>
            <a:pPr marL="347472" indent="-347472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John Jay College of Criminal Justice is an urban commuter campus of the City University of New York</a:t>
            </a:r>
          </a:p>
          <a:p>
            <a:pPr marL="347472" indent="-347472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Internationally recognized leader in criminal justice, John Jay is a major training facility for law enforcement and public service personnel</a:t>
            </a:r>
          </a:p>
          <a:p>
            <a:pPr marL="347472" indent="-347472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15,000 + students at John Jay</a:t>
            </a:r>
          </a:p>
          <a:p>
            <a:pPr marL="347472" indent="-347472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Most students also often work while attending, many have families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82137"/>
            <a:ext cx="8229600" cy="1143000"/>
          </a:xfrm>
        </p:spPr>
        <p:txBody>
          <a:bodyPr/>
          <a:lstStyle/>
          <a:p>
            <a:r>
              <a:rPr lang="en-US" dirty="0" smtClean="0"/>
              <a:t>Student Profile - CUNY John Jay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US" dirty="0" smtClean="0"/>
              <a:t>Goals - CSU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48269" y="895351"/>
            <a:ext cx="4040188" cy="639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077200" cy="3951288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Create More interaction between Student and Content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Create More interaction between Student and Instructor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Create More interaction between Students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Better Success in MTH 87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Higher Retention Rates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Goals – CUNY John Jay</a:t>
            </a:r>
            <a:endParaRPr lang="en-US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381000" y="1417638"/>
            <a:ext cx="7589293" cy="3951288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Evaluate Bb Mobile Learn in the classroom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Examine the advantages of students who have access to smartphones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Increase Student to Instructor Interaction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- CSU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Success Rate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Galaxy Tab Sections=53%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All Sections=37%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Attrition Rate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Galaxy Tab Sections=10%</a:t>
            </a:r>
          </a:p>
          <a:p>
            <a:pPr lvl="1">
              <a:buClr>
                <a:schemeClr val="tx2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All Sections=13.3%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– CUNY John Jay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“I believe that if Bb Mobile Learn were made to be a part of our program, more students… would be much more likely to participate in class assignments. Bb Mobile Learn is a reflection of the on-the- go student life.” – Sade, John Jay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“Being able to read assignments through a mobile application such as Bb Mobile Learn makes it easier for students on the go who must work while attending school.” – Rodney, John Jay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“Bb Mobile Learn made learning fun. I enjoy getting course information the same way I get all the other information in my life - via my smartphone.” – Kelly, John Jay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“Bb Mobile Learn allowed me to access course material from work, where my organization usually blocks outside websites.” – Joe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“Never before have I been able to have an entire course in my pocket.” – Adam, Professor, John Jay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in the Classroom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2388" y="1397674"/>
            <a:ext cx="7472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472" indent="-347472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Bb Mobile enters their world – meeting them, giving them a service on their level.</a:t>
            </a:r>
          </a:p>
          <a:p>
            <a:pPr marL="347472" indent="-347472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Should lead to greater retention and satisfaction. Better academic outcomes will be more than a fringe benefit – hits the pot of gold.</a:t>
            </a:r>
          </a:p>
          <a:p>
            <a:pPr marL="347472" indent="-347472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Where are we going from here?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Sprint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Blackboard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Sam Diomede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Senior Instructional Designer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Cleveland State University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Cleveland, Ohio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s.diomede@csuohio.edu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Helen Keier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Blackboard Administrator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John Jay College of Criminal Justice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City University of New York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New York, New York</a:t>
            </a:r>
          </a:p>
          <a:p>
            <a:pPr lvl="1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hkeier@jjay.cuny.edu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bWorld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bbWorldTemplate (1)</Template>
  <TotalTime>1647</TotalTime>
  <Words>602</Words>
  <Application>Microsoft Macintosh PowerPoint</Application>
  <PresentationFormat>On-screen Show (4:3)</PresentationFormat>
  <Paragraphs>68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bbWorldTemplate (1)</vt:lpstr>
      <vt:lpstr>Engaging Non-traditional Students with Mobile Learning: CUNY John Jay and Cleveland State University              </vt:lpstr>
      <vt:lpstr>Introducing projects - CSU </vt:lpstr>
      <vt:lpstr>Introducing projects -  CUNY John Jay</vt:lpstr>
      <vt:lpstr>Student Profile - CSU</vt:lpstr>
      <vt:lpstr>Student Profile - CUNY John Jay</vt:lpstr>
      <vt:lpstr>Goals - CSU</vt:lpstr>
      <vt:lpstr>Goals – CUNY John Jay</vt:lpstr>
      <vt:lpstr>Outcomes - CSU</vt:lpstr>
      <vt:lpstr>Outcomes – CUNY John Jay </vt:lpstr>
      <vt:lpstr>Mobile in the Classroom</vt:lpstr>
      <vt:lpstr>Q &amp; A</vt:lpstr>
      <vt:lpstr>Thanks!</vt:lpstr>
      <vt:lpstr>Contact Information</vt:lpstr>
    </vt:vector>
  </TitlesOfParts>
  <Company>Blackboard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Learning           …at Cleveland State University</dc:title>
  <dc:creator>bb user</dc:creator>
  <cp:lastModifiedBy>Helen Keier</cp:lastModifiedBy>
  <cp:revision>14</cp:revision>
  <dcterms:created xsi:type="dcterms:W3CDTF">2011-06-30T16:00:42Z</dcterms:created>
  <dcterms:modified xsi:type="dcterms:W3CDTF">2013-01-24T05:15:57Z</dcterms:modified>
</cp:coreProperties>
</file>