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notesMasterIdLst>
    <p:notesMasterId r:id="rId13"/>
  </p:notesMasterIdLst>
  <p:handoutMasterIdLst>
    <p:handoutMasterId r:id="rId14"/>
  </p:handoutMasterIdLst>
  <p:sldIdLst>
    <p:sldId id="256" r:id="rId3"/>
    <p:sldId id="264" r:id="rId4"/>
    <p:sldId id="280" r:id="rId5"/>
    <p:sldId id="281" r:id="rId6"/>
    <p:sldId id="282" r:id="rId7"/>
    <p:sldId id="283" r:id="rId8"/>
    <p:sldId id="284" r:id="rId9"/>
    <p:sldId id="286" r:id="rId10"/>
    <p:sldId id="287" r:id="rId11"/>
    <p:sldId id="285" r:id="rId12"/>
  </p:sldIdLst>
  <p:sldSz cx="9144000" cy="6858000" type="screen4x3"/>
  <p:notesSz cx="6858000" cy="9144000"/>
  <p:embeddedFontLst>
    <p:embeddedFont>
      <p:font typeface="Segoe UI" pitchFamily="34" charset="0"/>
      <p:regular r:id="rId15"/>
      <p:bold r:id="rId16"/>
      <p:italic r:id="rId17"/>
      <p:boldItalic r:id="rId18"/>
    </p:embeddedFont>
    <p:embeddedFont>
      <p:font typeface="Perpetua" pitchFamily="18" charset="0"/>
      <p:regular r:id="rId19"/>
      <p:bold r:id="rId20"/>
      <p:italic r:id="rId21"/>
      <p:boldItalic r:id="rId22"/>
    </p:embeddedFont>
    <p:embeddedFont>
      <p:font typeface="Calibri" pitchFamily="34" charset="0"/>
      <p:regular r:id="rId23"/>
      <p:bold r:id="rId24"/>
      <p:italic r:id="rId25"/>
      <p:boldItalic r:id="rId26"/>
    </p:embeddedFont>
  </p:embeddedFontLst>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A6B41AF-2C6B-4B8E-973D-6E3B994B34FB}">
          <p14:sldIdLst>
            <p14:sldId id="256"/>
            <p14:sldId id="264"/>
            <p14:sldId id="280"/>
            <p14:sldId id="281"/>
            <p14:sldId id="282"/>
            <p14:sldId id="283"/>
            <p14:sldId id="284"/>
            <p14:sldId id="286"/>
            <p14:sldId id="287"/>
            <p14:sldId id="28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656" autoAdjust="0"/>
  </p:normalViewPr>
  <p:slideViewPr>
    <p:cSldViewPr>
      <p:cViewPr varScale="1">
        <p:scale>
          <a:sx n="66" d="100"/>
          <a:sy n="66" d="100"/>
        </p:scale>
        <p:origin x="-1530" y="-108"/>
      </p:cViewPr>
      <p:guideLst>
        <p:guide orient="horz" pos="2160"/>
        <p:guide pos="2880"/>
      </p:guideLst>
    </p:cSldViewPr>
  </p:slideViewPr>
  <p:outlineViewPr>
    <p:cViewPr>
      <p:scale>
        <a:sx n="33" d="100"/>
        <a:sy n="33" d="100"/>
      </p:scale>
      <p:origin x="0" y="864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5" d="100"/>
          <a:sy n="105" d="100"/>
        </p:scale>
        <p:origin x="-247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Master" Target="slideMasters/slideMaster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88B8DF-24AD-4F40-BBFC-89725AEAF415}" type="datetimeFigureOut">
              <a:rPr lang="en-US" smtClean="0"/>
              <a:pPr/>
              <a:t>8/12/2012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2352DE-026B-4B56-8316-D39959E3BD60}" type="slidenum">
              <a:rPr lang="en-US" smtClean="0"/>
              <a:pPr/>
              <a:t>‹#›</a:t>
            </a:fld>
            <a:endParaRPr lang="en-US" dirty="0"/>
          </a:p>
        </p:txBody>
      </p:sp>
    </p:spTree>
    <p:extLst>
      <p:ext uri="{BB962C8B-B14F-4D97-AF65-F5344CB8AC3E}">
        <p14:creationId xmlns:p14="http://schemas.microsoft.com/office/powerpoint/2010/main" val="1360330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D9D4B4-0EC2-42AE-ABEC-26842DCC58CF}" type="datetimeFigureOut">
              <a:rPr lang="en-US" smtClean="0"/>
              <a:pPr/>
              <a:t>8/12/2012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1105E4-9E70-4B8C-B294-1B0219D99967}" type="slidenum">
              <a:rPr lang="en-US" smtClean="0"/>
              <a:pPr/>
              <a:t>‹#›</a:t>
            </a:fld>
            <a:endParaRPr lang="en-US" dirty="0"/>
          </a:p>
        </p:txBody>
      </p:sp>
    </p:spTree>
    <p:extLst>
      <p:ext uri="{BB962C8B-B14F-4D97-AF65-F5344CB8AC3E}">
        <p14:creationId xmlns:p14="http://schemas.microsoft.com/office/powerpoint/2010/main" val="3434126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Facilitator note:</a:t>
            </a:r>
          </a:p>
          <a:p>
            <a:r>
              <a:rPr lang="en-US" dirty="0" smtClean="0"/>
              <a:t>Placeholder slide – post while giving personal</a:t>
            </a:r>
            <a:r>
              <a:rPr lang="en-US" baseline="0" dirty="0" smtClean="0"/>
              <a:t> introduction (name, role in department, experience, etc.).</a:t>
            </a:r>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a:t>
            </a:fld>
            <a:endParaRPr lang="en-US" dirty="0"/>
          </a:p>
        </p:txBody>
      </p:sp>
    </p:spTree>
    <p:extLst>
      <p:ext uri="{BB962C8B-B14F-4D97-AF65-F5344CB8AC3E}">
        <p14:creationId xmlns:p14="http://schemas.microsoft.com/office/powerpoint/2010/main" val="2700444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Facilitator</a:t>
            </a:r>
            <a:r>
              <a:rPr lang="en-US" baseline="0" dirty="0" smtClean="0"/>
              <a:t> </a:t>
            </a:r>
            <a:r>
              <a:rPr lang="en-US" baseline="0" dirty="0" smtClean="0"/>
              <a:t>notes:</a:t>
            </a:r>
            <a:endParaRPr lang="en-US" baseline="0" dirty="0" smtClean="0"/>
          </a:p>
          <a:p>
            <a:r>
              <a:rPr lang="en-US" baseline="0" dirty="0" smtClean="0"/>
              <a:t>Introduce </a:t>
            </a:r>
            <a:r>
              <a:rPr lang="en-US" baseline="0" dirty="0" smtClean="0"/>
              <a:t>process of creating a narrated PowerPoint as an overview of what the participants will be doing during the workshop.  </a:t>
            </a:r>
            <a:endParaRPr lang="en-US" baseline="0" dirty="0" smtClean="0"/>
          </a:p>
          <a:p>
            <a:r>
              <a:rPr lang="en-US" baseline="0" dirty="0" smtClean="0"/>
              <a:t>Use </a:t>
            </a:r>
            <a:r>
              <a:rPr lang="en-US" baseline="0" dirty="0" smtClean="0"/>
              <a:t>to demystify the process</a:t>
            </a:r>
            <a:r>
              <a:rPr lang="en-US" baseline="0" dirty="0" smtClean="0"/>
              <a:t>.</a:t>
            </a:r>
          </a:p>
          <a:p>
            <a:r>
              <a:rPr lang="en-US" baseline="0" dirty="0" smtClean="0"/>
              <a:t>Play sample presentation.</a:t>
            </a:r>
          </a:p>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2</a:t>
            </a:fld>
            <a:endParaRPr lang="en-US" dirty="0"/>
          </a:p>
        </p:txBody>
      </p:sp>
    </p:spTree>
    <p:extLst>
      <p:ext uri="{BB962C8B-B14F-4D97-AF65-F5344CB8AC3E}">
        <p14:creationId xmlns:p14="http://schemas.microsoft.com/office/powerpoint/2010/main" val="3917185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Lecture / Demonstration:</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Present pedagogical ways that PowerPoint presentations can be used to focus student attention, highlight significant instructional content, and scaffold student learning.</a:t>
            </a:r>
          </a:p>
          <a:p>
            <a:pPr marL="0" marR="0" lvl="0" indent="0">
              <a:lnSpc>
                <a:spcPct val="115000"/>
              </a:lnSpc>
              <a:spcBef>
                <a:spcPts val="0"/>
              </a:spcBef>
              <a:spcAft>
                <a:spcPts val="0"/>
              </a:spcAft>
              <a:buFont typeface="Arial" pitchFamily="34" charset="0"/>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Guided group</a:t>
            </a:r>
            <a:r>
              <a:rPr lang="en-US" sz="1200" baseline="0" dirty="0" smtClean="0">
                <a:effectLst/>
                <a:latin typeface="+mn-lt"/>
                <a:ea typeface="Calibri"/>
                <a:cs typeface="Times New Roman"/>
              </a:rPr>
              <a:t> </a:t>
            </a:r>
            <a:r>
              <a:rPr lang="en-US" sz="1200" dirty="0" smtClean="0">
                <a:effectLst/>
                <a:latin typeface="+mn-lt"/>
                <a:ea typeface="Calibri"/>
                <a:cs typeface="Times New Roman"/>
              </a:rPr>
              <a:t>activity:</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Organize participants</a:t>
            </a:r>
            <a:r>
              <a:rPr lang="en-US" sz="1200" baseline="0" dirty="0" smtClean="0">
                <a:effectLst/>
                <a:latin typeface="+mn-lt"/>
                <a:ea typeface="Calibri"/>
                <a:cs typeface="Times New Roman"/>
              </a:rPr>
              <a:t> into small groups depending on the number of learners in workshop. If there are a small number of participants (5 or less), run the activity as a group discussion.</a:t>
            </a:r>
          </a:p>
          <a:p>
            <a:pPr marL="171450" marR="0" lvl="0" indent="-171450">
              <a:lnSpc>
                <a:spcPct val="115000"/>
              </a:lnSpc>
              <a:spcBef>
                <a:spcPts val="0"/>
              </a:spcBef>
              <a:spcAft>
                <a:spcPts val="0"/>
              </a:spcAft>
              <a:buFont typeface="Arial" pitchFamily="34" charset="0"/>
              <a:buChar char="•"/>
            </a:pPr>
            <a:r>
              <a:rPr lang="en-US" sz="1200" baseline="0" dirty="0" smtClean="0">
                <a:effectLst/>
                <a:latin typeface="+mn-lt"/>
                <a:ea typeface="Calibri"/>
                <a:cs typeface="Times New Roman"/>
              </a:rPr>
              <a:t>Allow participant groups 10 minutes to discuss how they use PowerPoint presentations, and what might be included in an instructional presentation.  </a:t>
            </a:r>
            <a:endParaRPr lang="en-US" sz="1200" dirty="0" smtClean="0">
              <a:effectLst/>
              <a:latin typeface="+mn-lt"/>
              <a:ea typeface="Calibri"/>
              <a:cs typeface="Times New Roman"/>
            </a:endParaRP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Using classroom</a:t>
            </a:r>
            <a:r>
              <a:rPr lang="en-US" sz="1200" baseline="0" dirty="0" smtClean="0">
                <a:effectLst/>
                <a:latin typeface="+mn-lt"/>
                <a:ea typeface="Calibri"/>
                <a:cs typeface="Times New Roman"/>
              </a:rPr>
              <a:t> whiteboard, record group suggestions</a:t>
            </a:r>
            <a:r>
              <a:rPr lang="en-US" sz="1200" dirty="0" smtClean="0">
                <a:effectLst/>
                <a:latin typeface="+mn-lt"/>
                <a:ea typeface="Calibri"/>
                <a:cs typeface="Times New Roman"/>
              </a:rPr>
              <a:t>.  The facilitator can</a:t>
            </a:r>
            <a:r>
              <a:rPr lang="en-US" sz="1200" baseline="0" dirty="0" smtClean="0">
                <a:effectLst/>
                <a:latin typeface="+mn-lt"/>
                <a:ea typeface="Calibri"/>
                <a:cs typeface="Times New Roman"/>
              </a:rPr>
              <a:t> either have a member of each group share their suggestions and list them, or have the representative come up to the board.</a:t>
            </a:r>
          </a:p>
          <a:p>
            <a:pPr marL="0" marR="0" lvl="0" indent="0">
              <a:lnSpc>
                <a:spcPct val="115000"/>
              </a:lnSpc>
              <a:spcBef>
                <a:spcPts val="0"/>
              </a:spcBef>
              <a:spcAft>
                <a:spcPts val="0"/>
              </a:spcAft>
              <a:buFont typeface="Arial" pitchFamily="34" charset="0"/>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Individual learner activity: </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Ask participant to identify the highlights of an existing lesson, instructional unit, or course assignment for inclusion in a summary PowerPoint.</a:t>
            </a:r>
          </a:p>
          <a:p>
            <a:pPr marL="0" marR="0" lvl="0" indent="0">
              <a:lnSpc>
                <a:spcPct val="115000"/>
              </a:lnSpc>
              <a:spcBef>
                <a:spcPts val="0"/>
              </a:spcBef>
              <a:spcAft>
                <a:spcPts val="0"/>
              </a:spcAft>
              <a:buFont typeface="Arial" pitchFamily="34" charset="0"/>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Learner Product: </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Outline of content to be included in a PowerPoint presentation.</a:t>
            </a:r>
          </a:p>
          <a:p>
            <a:pPr marL="0" marR="0" lvl="0" indent="0">
              <a:lnSpc>
                <a:spcPct val="115000"/>
              </a:lnSpc>
              <a:spcBef>
                <a:spcPts val="0"/>
              </a:spcBef>
              <a:spcAft>
                <a:spcPts val="0"/>
              </a:spcAft>
              <a:buFont typeface="Arial" pitchFamily="34" charset="0"/>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Arial" pitchFamily="34" charset="0"/>
              <a:buNone/>
            </a:pPr>
            <a:r>
              <a:rPr lang="en-US" sz="1200" dirty="0" smtClean="0">
                <a:effectLst/>
                <a:latin typeface="+mn-lt"/>
                <a:ea typeface="Calibri"/>
                <a:cs typeface="Times New Roman"/>
              </a:rPr>
              <a:t>Instructiona</a:t>
            </a:r>
            <a:r>
              <a:rPr lang="en-US" sz="1200" baseline="0" dirty="0" smtClean="0">
                <a:effectLst/>
                <a:latin typeface="+mn-lt"/>
                <a:ea typeface="Calibri"/>
                <a:cs typeface="Times New Roman"/>
              </a:rPr>
              <a:t>l resource:</a:t>
            </a:r>
          </a:p>
          <a:p>
            <a:pPr marL="171450" marR="0" lvl="0" indent="-171450">
              <a:lnSpc>
                <a:spcPct val="115000"/>
              </a:lnSpc>
              <a:spcBef>
                <a:spcPts val="0"/>
              </a:spcBef>
              <a:spcAft>
                <a:spcPts val="0"/>
              </a:spcAft>
              <a:buFont typeface="Arial" pitchFamily="34" charset="0"/>
              <a:buChar char="•"/>
            </a:pPr>
            <a:r>
              <a:rPr lang="en-US" sz="1200" baseline="0" dirty="0" smtClean="0">
                <a:effectLst/>
                <a:latin typeface="+mn-lt"/>
                <a:ea typeface="Calibri"/>
                <a:cs typeface="Times New Roman"/>
              </a:rPr>
              <a:t>None for this step.</a:t>
            </a:r>
            <a:endParaRPr lang="en-US" sz="12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3</a:t>
            </a:fld>
            <a:endParaRPr lang="en-US" dirty="0"/>
          </a:p>
        </p:txBody>
      </p:sp>
    </p:spTree>
    <p:extLst>
      <p:ext uri="{BB962C8B-B14F-4D97-AF65-F5344CB8AC3E}">
        <p14:creationId xmlns:p14="http://schemas.microsoft.com/office/powerpoint/2010/main" val="596560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Lecture</a:t>
            </a:r>
            <a:r>
              <a:rPr lang="en-US" sz="1200" baseline="0" dirty="0" smtClean="0">
                <a:effectLst/>
                <a:latin typeface="+mn-lt"/>
                <a:ea typeface="Calibri"/>
                <a:cs typeface="Times New Roman"/>
              </a:rPr>
              <a:t> / </a:t>
            </a:r>
            <a:r>
              <a:rPr lang="en-US" sz="1200" dirty="0" smtClean="0">
                <a:effectLst/>
                <a:latin typeface="+mn-lt"/>
                <a:ea typeface="Calibri"/>
                <a:cs typeface="Times New Roman"/>
              </a:rPr>
              <a:t>Demonstration:</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Present steps for creating PowerPoint presentations.</a:t>
            </a:r>
          </a:p>
          <a:p>
            <a:pPr marL="0" marR="0" lvl="0" indent="0">
              <a:lnSpc>
                <a:spcPct val="115000"/>
              </a:lnSpc>
              <a:spcBef>
                <a:spcPts val="0"/>
              </a:spcBef>
              <a:spcAft>
                <a:spcPts val="0"/>
              </a:spcAft>
              <a:buFont typeface="Arial" pitchFamily="34" charset="0"/>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Guided group activity:</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None for this</a:t>
            </a:r>
            <a:r>
              <a:rPr lang="en-US" sz="1200" baseline="0" dirty="0" smtClean="0">
                <a:effectLst/>
                <a:latin typeface="+mn-lt"/>
                <a:ea typeface="Calibri"/>
                <a:cs typeface="Times New Roman"/>
              </a:rPr>
              <a:t> step.</a:t>
            </a:r>
          </a:p>
          <a:p>
            <a:pPr marL="0" marR="0" lvl="0" indent="0">
              <a:lnSpc>
                <a:spcPct val="115000"/>
              </a:lnSpc>
              <a:spcBef>
                <a:spcPts val="0"/>
              </a:spcBef>
              <a:spcAft>
                <a:spcPts val="0"/>
              </a:spcAft>
              <a:buFont typeface="Arial" pitchFamily="34" charset="0"/>
              <a:buNone/>
            </a:pPr>
            <a:endParaRPr lang="en-US" sz="1200" baseline="0" dirty="0" smtClean="0">
              <a:effectLst/>
              <a:latin typeface="+mn-lt"/>
              <a:ea typeface="Calibri"/>
              <a:cs typeface="Times New Roman"/>
            </a:endParaRPr>
          </a:p>
          <a:p>
            <a:pPr marL="0" marR="0" lvl="0" indent="0">
              <a:lnSpc>
                <a:spcPct val="115000"/>
              </a:lnSpc>
              <a:spcBef>
                <a:spcPts val="0"/>
              </a:spcBef>
              <a:spcAft>
                <a:spcPts val="0"/>
              </a:spcAft>
              <a:buFont typeface="Arial" pitchFamily="34" charset="0"/>
              <a:buNone/>
            </a:pPr>
            <a:r>
              <a:rPr lang="en-US" sz="1200" baseline="0" dirty="0" smtClean="0">
                <a:effectLst/>
                <a:latin typeface="+mn-lt"/>
                <a:ea typeface="Calibri"/>
                <a:cs typeface="Times New Roman"/>
              </a:rPr>
              <a:t>Individual learner activity:</a:t>
            </a:r>
          </a:p>
          <a:p>
            <a:pPr marL="171450" marR="0" lvl="0" indent="-171450">
              <a:lnSpc>
                <a:spcPct val="115000"/>
              </a:lnSpc>
              <a:spcBef>
                <a:spcPts val="0"/>
              </a:spcBef>
              <a:spcAft>
                <a:spcPts val="0"/>
              </a:spcAft>
              <a:buFont typeface="Arial" pitchFamily="34" charset="0"/>
              <a:buChar char="•"/>
            </a:pPr>
            <a:r>
              <a:rPr lang="en-US" sz="1200" baseline="0" dirty="0" smtClean="0">
                <a:effectLst/>
                <a:latin typeface="+mn-lt"/>
                <a:ea typeface="Calibri"/>
                <a:cs typeface="Times New Roman"/>
              </a:rPr>
              <a:t>Create PowerPoint presentations.</a:t>
            </a: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Learner product: </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PowerPoint presentation.</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Instructional resource:</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lang="en-US" sz="1200" dirty="0" smtClean="0">
                <a:effectLst/>
                <a:latin typeface="+mn-lt"/>
                <a:ea typeface="Calibri"/>
                <a:cs typeface="Times New Roman"/>
              </a:rPr>
              <a:t>Instructions</a:t>
            </a:r>
            <a:r>
              <a:rPr lang="en-US" sz="1200" baseline="0" dirty="0" smtClean="0">
                <a:effectLst/>
                <a:latin typeface="+mn-lt"/>
                <a:ea typeface="Calibri"/>
                <a:cs typeface="Times New Roman"/>
              </a:rPr>
              <a:t> for creating presentations from Microsoft.com, link embedded into slide.</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Demo for creating presentations from Microsoft.com, link embedded into slide.</a:t>
            </a:r>
          </a:p>
        </p:txBody>
      </p:sp>
      <p:sp>
        <p:nvSpPr>
          <p:cNvPr id="4" name="Slide Number Placeholder 3"/>
          <p:cNvSpPr>
            <a:spLocks noGrp="1"/>
          </p:cNvSpPr>
          <p:nvPr>
            <p:ph type="sldNum" sz="quarter" idx="10"/>
          </p:nvPr>
        </p:nvSpPr>
        <p:spPr/>
        <p:txBody>
          <a:bodyPr/>
          <a:lstStyle/>
          <a:p>
            <a:fld id="{391105E4-9E70-4B8C-B294-1B0219D99967}" type="slidenum">
              <a:rPr lang="en-US" smtClean="0"/>
              <a:pPr/>
              <a:t>4</a:t>
            </a:fld>
            <a:endParaRPr lang="en-US" dirty="0"/>
          </a:p>
        </p:txBody>
      </p:sp>
    </p:spTree>
    <p:extLst>
      <p:ext uri="{BB962C8B-B14F-4D97-AF65-F5344CB8AC3E}">
        <p14:creationId xmlns:p14="http://schemas.microsoft.com/office/powerpoint/2010/main" val="3581700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Lecture / Demonstration:</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Present steps for adding narration to PowerPoint presentations.</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Guided group activity:</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None for this step.</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Individual learner activity: </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Write a script to</a:t>
            </a:r>
            <a:r>
              <a:rPr lang="en-US" sz="1200" baseline="0" dirty="0" smtClean="0">
                <a:effectLst/>
                <a:latin typeface="+mn-lt"/>
                <a:ea typeface="Calibri"/>
                <a:cs typeface="Times New Roman"/>
              </a:rPr>
              <a:t> accompany the PowerPoint presentation.</a:t>
            </a:r>
            <a:endParaRPr lang="en-US" sz="1200" dirty="0" smtClean="0">
              <a:effectLst/>
              <a:latin typeface="+mn-lt"/>
              <a:ea typeface="Calibri"/>
              <a:cs typeface="Times New Roman"/>
            </a:endParaRP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Record audio narrating a PowerPoint presentation.</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Learner Product: </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Narrated version of PowerPoint presentation created during previous step.</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Instructional Resource:</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lang="en-US" sz="1200" dirty="0" smtClean="0">
                <a:effectLst/>
                <a:latin typeface="+mn-lt"/>
                <a:ea typeface="Calibri"/>
                <a:cs typeface="Times New Roman"/>
              </a:rPr>
              <a:t>Instructions</a:t>
            </a:r>
            <a:r>
              <a:rPr lang="en-US" sz="1200" baseline="0" dirty="0" smtClean="0">
                <a:effectLst/>
                <a:latin typeface="+mn-lt"/>
                <a:ea typeface="Calibri"/>
                <a:cs typeface="Times New Roman"/>
              </a:rPr>
              <a:t> for creating narrated presentations from Microsoft.com, link embedded into slide.</a:t>
            </a: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391105E4-9E70-4B8C-B294-1B0219D99967}" type="slidenum">
              <a:rPr lang="en-US" smtClean="0"/>
              <a:pPr/>
              <a:t>5</a:t>
            </a:fld>
            <a:endParaRPr lang="en-US" dirty="0"/>
          </a:p>
        </p:txBody>
      </p:sp>
    </p:spTree>
    <p:extLst>
      <p:ext uri="{BB962C8B-B14F-4D97-AF65-F5344CB8AC3E}">
        <p14:creationId xmlns:p14="http://schemas.microsoft.com/office/powerpoint/2010/main" val="1676723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Lecture / Demonstration:</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Present similarities and differences in how Presentations would be used in face-to-face and online environments in order to tie</a:t>
            </a:r>
            <a:r>
              <a:rPr lang="en-US" sz="1200" baseline="0" dirty="0" smtClean="0">
                <a:effectLst/>
                <a:latin typeface="+mn-lt"/>
                <a:ea typeface="Calibri"/>
                <a:cs typeface="Times New Roman"/>
              </a:rPr>
              <a:t> the content into faculty teaching experiences</a:t>
            </a:r>
            <a:r>
              <a:rPr lang="en-US" sz="1200" dirty="0" smtClean="0">
                <a:effectLst/>
                <a:latin typeface="+mn-lt"/>
                <a:ea typeface="Calibri"/>
                <a:cs typeface="Times New Roman"/>
              </a:rPr>
              <a:t>.</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Present advantages, challenges, and limitations of using recorded materials in an online environment (include technical limitations).</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Present pedagogical ways that recordings can be used to focus student attention, highlight significant instructional content, and scaffold student learning in an online environment.</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Guided group</a:t>
            </a:r>
            <a:r>
              <a:rPr lang="en-US" sz="1200" baseline="0" dirty="0" smtClean="0">
                <a:effectLst/>
                <a:latin typeface="+mn-lt"/>
                <a:ea typeface="Calibri"/>
                <a:cs typeface="Times New Roman"/>
              </a:rPr>
              <a:t> </a:t>
            </a:r>
            <a:r>
              <a:rPr lang="en-US" sz="1200" dirty="0" smtClean="0">
                <a:effectLst/>
                <a:latin typeface="+mn-lt"/>
                <a:ea typeface="Calibri"/>
                <a:cs typeface="Times New Roman"/>
              </a:rPr>
              <a:t>activity:</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Organize participants</a:t>
            </a:r>
            <a:r>
              <a:rPr lang="en-US" sz="1200" baseline="0" dirty="0" smtClean="0">
                <a:effectLst/>
                <a:latin typeface="+mn-lt"/>
                <a:ea typeface="Calibri"/>
                <a:cs typeface="Times New Roman"/>
              </a:rPr>
              <a:t> into small groups depending on the number of learners in workshop.  If there are a small number of participants (5 or less), run the activity as a group discussion.</a:t>
            </a:r>
          </a:p>
          <a:p>
            <a:pPr marL="171450" marR="0" lvl="0" indent="-171450">
              <a:lnSpc>
                <a:spcPct val="115000"/>
              </a:lnSpc>
              <a:spcBef>
                <a:spcPts val="0"/>
              </a:spcBef>
              <a:spcAft>
                <a:spcPts val="0"/>
              </a:spcAft>
              <a:buFont typeface="Arial" pitchFamily="34" charset="0"/>
              <a:buChar char="•"/>
            </a:pPr>
            <a:r>
              <a:rPr lang="en-US" sz="1200" baseline="0" dirty="0" smtClean="0">
                <a:effectLst/>
                <a:latin typeface="+mn-lt"/>
                <a:ea typeface="Calibri"/>
                <a:cs typeface="Times New Roman"/>
              </a:rPr>
              <a:t>Allow participant groups 10 minutes to generate a list of ways PowerPoint presentations can be used in Blackboard.  </a:t>
            </a:r>
            <a:endParaRPr lang="en-US" sz="1200" dirty="0" smtClean="0">
              <a:effectLst/>
              <a:latin typeface="+mn-lt"/>
              <a:ea typeface="Calibri"/>
              <a:cs typeface="Times New Roman"/>
            </a:endParaRP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Using classroom</a:t>
            </a:r>
            <a:r>
              <a:rPr lang="en-US" sz="1200" baseline="0" dirty="0" smtClean="0">
                <a:effectLst/>
                <a:latin typeface="+mn-lt"/>
                <a:ea typeface="Calibri"/>
                <a:cs typeface="Times New Roman"/>
              </a:rPr>
              <a:t> whiteboard, record group suggestions for </a:t>
            </a:r>
            <a:r>
              <a:rPr lang="en-US" sz="1200" dirty="0" smtClean="0">
                <a:effectLst/>
                <a:latin typeface="+mn-lt"/>
                <a:ea typeface="Calibri"/>
                <a:cs typeface="Times New Roman"/>
              </a:rPr>
              <a:t>pedagogical best practices for using presentations and recordings in Blackboard.  The facilitator can</a:t>
            </a:r>
            <a:r>
              <a:rPr lang="en-US" sz="1200" baseline="0" dirty="0" smtClean="0">
                <a:effectLst/>
                <a:latin typeface="+mn-lt"/>
                <a:ea typeface="Calibri"/>
                <a:cs typeface="Times New Roman"/>
              </a:rPr>
              <a:t> either have a member of each group share their suggestions and list them, or have the representative come up to the board.</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Individual learner activity: </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None for this step.</a:t>
            </a: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r>
              <a:rPr lang="en-US" sz="1200" dirty="0" smtClean="0">
                <a:effectLst/>
                <a:latin typeface="+mn-lt"/>
                <a:ea typeface="Calibri"/>
                <a:cs typeface="Times New Roman"/>
              </a:rPr>
              <a:t>Learner product: </a:t>
            </a:r>
          </a:p>
          <a:p>
            <a:pPr marL="171450" marR="0" lvl="0" indent="-171450">
              <a:lnSpc>
                <a:spcPct val="115000"/>
              </a:lnSpc>
              <a:spcBef>
                <a:spcPts val="0"/>
              </a:spcBef>
              <a:spcAft>
                <a:spcPts val="0"/>
              </a:spcAft>
              <a:buFont typeface="Arial" pitchFamily="34" charset="0"/>
              <a:buChar char="•"/>
            </a:pPr>
            <a:r>
              <a:rPr lang="en-US" sz="1200" dirty="0" smtClean="0">
                <a:effectLst/>
                <a:latin typeface="+mn-lt"/>
                <a:ea typeface="Calibri"/>
                <a:cs typeface="Times New Roman"/>
              </a:rPr>
              <a:t>None for this step.</a:t>
            </a:r>
          </a:p>
          <a:p>
            <a:pPr marL="0" marR="0" lvl="0" indent="0">
              <a:lnSpc>
                <a:spcPct val="115000"/>
              </a:lnSpc>
              <a:spcBef>
                <a:spcPts val="0"/>
              </a:spcBef>
              <a:spcAft>
                <a:spcPts val="0"/>
              </a:spcAft>
              <a:buFont typeface="Arial" pitchFamily="34" charset="0"/>
              <a:buNone/>
            </a:pP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Arial" pitchFamily="34" charset="0"/>
              <a:buNone/>
            </a:pPr>
            <a:r>
              <a:rPr lang="en-US" sz="1200" dirty="0" smtClean="0">
                <a:effectLst/>
                <a:latin typeface="+mn-lt"/>
                <a:ea typeface="Calibri"/>
                <a:cs typeface="Times New Roman"/>
              </a:rPr>
              <a:t>Instructiona</a:t>
            </a:r>
            <a:r>
              <a:rPr lang="en-US" sz="1200" baseline="0" dirty="0" smtClean="0">
                <a:effectLst/>
                <a:latin typeface="+mn-lt"/>
                <a:ea typeface="Calibri"/>
                <a:cs typeface="Times New Roman"/>
              </a:rPr>
              <a:t>l resource:</a:t>
            </a:r>
          </a:p>
          <a:p>
            <a:pPr marL="171450" marR="0" lvl="0" indent="-171450">
              <a:lnSpc>
                <a:spcPct val="115000"/>
              </a:lnSpc>
              <a:spcBef>
                <a:spcPts val="0"/>
              </a:spcBef>
              <a:spcAft>
                <a:spcPts val="0"/>
              </a:spcAft>
              <a:buFont typeface="Arial" pitchFamily="34" charset="0"/>
              <a:buChar char="•"/>
            </a:pPr>
            <a:r>
              <a:rPr lang="en-US" sz="1200" baseline="0" dirty="0" smtClean="0">
                <a:effectLst/>
                <a:latin typeface="+mn-lt"/>
                <a:ea typeface="Calibri"/>
                <a:cs typeface="Times New Roman"/>
              </a:rPr>
              <a:t>None for this step.</a:t>
            </a:r>
            <a:endParaRPr lang="en-US" sz="1200" dirty="0" smtClean="0">
              <a:effectLst/>
              <a:latin typeface="+mn-lt"/>
              <a:ea typeface="Calibri"/>
              <a:cs typeface="Times New Roman"/>
            </a:endParaRPr>
          </a:p>
          <a:p>
            <a:pPr marL="0" marR="0" lvl="0" indent="0">
              <a:lnSpc>
                <a:spcPct val="115000"/>
              </a:lnSpc>
              <a:spcBef>
                <a:spcPts val="0"/>
              </a:spcBef>
              <a:spcAft>
                <a:spcPts val="0"/>
              </a:spcAft>
              <a:buFont typeface="Symbol"/>
              <a:buNone/>
            </a:pPr>
            <a:endParaRPr lang="en-US" sz="1200" dirty="0" smtClean="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391105E4-9E70-4B8C-B294-1B0219D99967}" type="slidenum">
              <a:rPr lang="en-US" smtClean="0"/>
              <a:pPr/>
              <a:t>6</a:t>
            </a:fld>
            <a:endParaRPr lang="en-US" dirty="0"/>
          </a:p>
        </p:txBody>
      </p:sp>
    </p:spTree>
    <p:extLst>
      <p:ext uri="{BB962C8B-B14F-4D97-AF65-F5344CB8AC3E}">
        <p14:creationId xmlns:p14="http://schemas.microsoft.com/office/powerpoint/2010/main" val="188490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Symbol"/>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Lecture / Demonstration:</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Review steps for uploading files to Blackboard.</a:t>
            </a:r>
          </a:p>
          <a:p>
            <a:pPr marL="0" marR="0" lvl="0" indent="0" algn="l" defTabSz="914400" rtl="0" eaLnBrk="1" fontAlgn="auto" latinLnBrk="0" hangingPunct="1">
              <a:lnSpc>
                <a:spcPct val="115000"/>
              </a:lnSpc>
              <a:spcBef>
                <a:spcPts val="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Symbol"/>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Guided group activity:</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None for this step.</a:t>
            </a:r>
          </a:p>
          <a:p>
            <a:pPr marL="0" marR="0" lvl="0" indent="0" algn="l" defTabSz="914400" rtl="0" eaLnBrk="1" fontAlgn="auto" latinLnBrk="0" hangingPunct="1">
              <a:lnSpc>
                <a:spcPct val="115000"/>
              </a:lnSpc>
              <a:spcBef>
                <a:spcPts val="0"/>
              </a:spcBef>
              <a:spcAft>
                <a:spcPts val="0"/>
              </a:spcAft>
              <a:buClrTx/>
              <a:buSzTx/>
              <a:buFont typeface="Symbol"/>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Symbol"/>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Individual learner activity: </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Upload file to Blackboard course. </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Allow participants to revise narrated presentation, if desired.</a:t>
            </a:r>
          </a:p>
          <a:p>
            <a:pPr marL="0" marR="0" lvl="0" indent="0" algn="l" defTabSz="914400" rtl="0" eaLnBrk="1" fontAlgn="auto" latinLnBrk="0" hangingPunct="1">
              <a:lnSpc>
                <a:spcPct val="115000"/>
              </a:lnSpc>
              <a:spcBef>
                <a:spcPts val="0"/>
              </a:spcBef>
              <a:spcAft>
                <a:spcPts val="0"/>
              </a:spcAft>
              <a:buClrTx/>
              <a:buSzTx/>
              <a:buFont typeface="Symbol"/>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Symbol"/>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Learner product: </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Narrated PowerPoint presentation successfully uploaded to course.</a:t>
            </a:r>
          </a:p>
          <a:p>
            <a:pPr marL="0" marR="0" lvl="0" indent="0" algn="l" defTabSz="914400" rtl="0" eaLnBrk="1" fontAlgn="auto" latinLnBrk="0" hangingPunct="1">
              <a:lnSpc>
                <a:spcPct val="115000"/>
              </a:lnSpc>
              <a:spcBef>
                <a:spcPts val="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Instructional resource:</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None for this step.</a:t>
            </a:r>
          </a:p>
          <a:p>
            <a:pPr marL="0" marR="0" lvl="0" indent="0" algn="l" defTabSz="914400" rtl="0" eaLnBrk="1" fontAlgn="auto" latinLnBrk="0" hangingPunct="1">
              <a:lnSpc>
                <a:spcPct val="115000"/>
              </a:lnSpc>
              <a:spcBef>
                <a:spcPts val="0"/>
              </a:spcBef>
              <a:spcAft>
                <a:spcPts val="0"/>
              </a:spcAft>
              <a:buClrTx/>
              <a:buSzTx/>
              <a:buFont typeface="Symbol"/>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7</a:t>
            </a:fld>
            <a:endParaRPr lang="en-US" dirty="0"/>
          </a:p>
        </p:txBody>
      </p:sp>
    </p:spTree>
    <p:extLst>
      <p:ext uri="{BB962C8B-B14F-4D97-AF65-F5344CB8AC3E}">
        <p14:creationId xmlns:p14="http://schemas.microsoft.com/office/powerpoint/2010/main" val="59326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Symbol"/>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Lecture / Demonstration:</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Restate the three step process overview provided in slide 2</a:t>
            </a: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Guided group activity:</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Invite the participants to share their narrated presentations and to give feedback.  (Omit if time is short.  Not listed on slide as an activity since it is to be done if time permits.)</a:t>
            </a: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Symbol"/>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Symbol"/>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Individual learner activity: </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Review narrated presentation according to the rubric provided (may be done after workshop).</a:t>
            </a:r>
          </a:p>
          <a:p>
            <a:pPr marL="0" marR="0" lvl="0" indent="0" algn="l" defTabSz="914400" rtl="0" eaLnBrk="1" fontAlgn="auto" latinLnBrk="0" hangingPunct="1">
              <a:lnSpc>
                <a:spcPct val="115000"/>
              </a:lnSpc>
              <a:spcBef>
                <a:spcPts val="0"/>
              </a:spcBef>
              <a:spcAft>
                <a:spcPts val="0"/>
              </a:spcAft>
              <a:buClrTx/>
              <a:buSzTx/>
              <a:buFont typeface="Symbol"/>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Symbol"/>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Learner product: </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None for this step. </a:t>
            </a:r>
          </a:p>
          <a:p>
            <a:pPr marL="0" marR="0" lvl="0" indent="0" algn="l" defTabSz="914400" rtl="0" eaLnBrk="1" fontAlgn="auto" latinLnBrk="0" hangingPunct="1">
              <a:lnSpc>
                <a:spcPct val="115000"/>
              </a:lnSpc>
              <a:spcBef>
                <a:spcPts val="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Instructional resource:</a:t>
            </a:r>
          </a:p>
          <a:p>
            <a:pPr marL="171450" marR="0" lvl="0" indent="-171450" algn="l" defTabSz="914400" rtl="0" eaLnBrk="1" fontAlgn="auto" latinLnBrk="0" hangingPunct="1">
              <a:lnSpc>
                <a:spcPct val="115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Rubric provided in instructional plan.</a:t>
            </a:r>
          </a:p>
        </p:txBody>
      </p:sp>
      <p:sp>
        <p:nvSpPr>
          <p:cNvPr id="4" name="Slide Number Placeholder 3"/>
          <p:cNvSpPr>
            <a:spLocks noGrp="1"/>
          </p:cNvSpPr>
          <p:nvPr>
            <p:ph type="sldNum" sz="quarter" idx="10"/>
          </p:nvPr>
        </p:nvSpPr>
        <p:spPr/>
        <p:txBody>
          <a:bodyPr/>
          <a:lstStyle/>
          <a:p>
            <a:fld id="{391105E4-9E70-4B8C-B294-1B0219D99967}" type="slidenum">
              <a:rPr lang="en-US" smtClean="0"/>
              <a:pPr/>
              <a:t>8</a:t>
            </a:fld>
            <a:endParaRPr lang="en-US" dirty="0"/>
          </a:p>
        </p:txBody>
      </p:sp>
    </p:spTree>
    <p:extLst>
      <p:ext uri="{BB962C8B-B14F-4D97-AF65-F5344CB8AC3E}">
        <p14:creationId xmlns:p14="http://schemas.microsoft.com/office/powerpoint/2010/main" val="826800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Facilitator Notes:</a:t>
            </a:r>
          </a:p>
          <a:p>
            <a:r>
              <a:rPr lang="en-US" dirty="0" smtClean="0"/>
              <a:t>Placeholder slide – Invite participants to ask questions and</a:t>
            </a:r>
            <a:r>
              <a:rPr lang="en-US" baseline="0" dirty="0" smtClean="0"/>
              <a:t> to complete the workshop evaluation.</a:t>
            </a:r>
            <a:endParaRPr lang="en-US" dirty="0" smtClean="0"/>
          </a:p>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9</a:t>
            </a:fld>
            <a:endParaRPr lang="en-US" dirty="0"/>
          </a:p>
        </p:txBody>
      </p:sp>
    </p:spTree>
    <p:extLst>
      <p:ext uri="{BB962C8B-B14F-4D97-AF65-F5344CB8AC3E}">
        <p14:creationId xmlns:p14="http://schemas.microsoft.com/office/powerpoint/2010/main" val="1218969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Facilitator Notes:</a:t>
            </a:r>
          </a:p>
          <a:p>
            <a:r>
              <a:rPr lang="en-US" dirty="0" smtClean="0"/>
              <a:t>Placeholder slide</a:t>
            </a:r>
            <a:r>
              <a:rPr lang="en-US" baseline="0" dirty="0" smtClean="0"/>
              <a:t> – Invite participants to follow through with questions after the workshop, and thank them for coming.</a:t>
            </a:r>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10</a:t>
            </a:fld>
            <a:endParaRPr lang="en-US" dirty="0"/>
          </a:p>
        </p:txBody>
      </p:sp>
    </p:spTree>
    <p:extLst>
      <p:ext uri="{BB962C8B-B14F-4D97-AF65-F5344CB8AC3E}">
        <p14:creationId xmlns:p14="http://schemas.microsoft.com/office/powerpoint/2010/main" val="2034728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hade val="85000"/>
          </a:srgbClr>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2000" y="-152400"/>
            <a:ext cx="10398265" cy="7155306"/>
          </a:xfrm>
          <a:prstGeom prst="rect">
            <a:avLst/>
          </a:prstGeom>
        </p:spPr>
      </p:pic>
      <p:sp>
        <p:nvSpPr>
          <p:cNvPr id="2" name="Title 1"/>
          <p:cNvSpPr>
            <a:spLocks noGrp="1"/>
          </p:cNvSpPr>
          <p:nvPr>
            <p:ph type="ctrTitle"/>
          </p:nvPr>
        </p:nvSpPr>
        <p:spPr>
          <a:xfrm>
            <a:off x="819600" y="957601"/>
            <a:ext cx="7772400" cy="860425"/>
          </a:xfrm>
        </p:spPr>
        <p:txBody>
          <a:bodyPr anchor="b" anchorCtr="0"/>
          <a:lstStyle>
            <a:lvl1pPr algn="l">
              <a:buFontTx/>
              <a:buNone/>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0" y="1676400"/>
            <a:ext cx="7753800" cy="1752600"/>
          </a:xfr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399"/>
            <a:ext cx="8305800" cy="4525965"/>
          </a:xfrm>
        </p:spPr>
        <p:txBody>
          <a:bodyPr/>
          <a:lstStyle>
            <a:lvl1pPr marL="173038" indent="-173038">
              <a:lnSpc>
                <a:spcPts val="2600"/>
              </a:lnSpc>
              <a:buClr>
                <a:schemeClr val="accent3">
                  <a:lumMod val="50000"/>
                </a:schemeClr>
              </a:buClr>
              <a:buFont typeface="Arial" pitchFamily="34" charset="0"/>
              <a:buChar char="•"/>
              <a:defRPr sz="2400" b="0"/>
            </a:lvl1pPr>
            <a:lvl2pPr marL="684213" indent="-227013">
              <a:lnSpc>
                <a:spcPts val="2600"/>
              </a:lnSpc>
              <a:buClr>
                <a:schemeClr val="accent3">
                  <a:lumMod val="50000"/>
                </a:schemeClr>
              </a:buClr>
              <a:defRPr sz="2000"/>
            </a:lvl2pPr>
            <a:lvl3pPr marL="1087438" indent="-173038">
              <a:lnSpc>
                <a:spcPts val="2600"/>
              </a:lnSpc>
              <a:buClr>
                <a:schemeClr val="accent3">
                  <a:lumMod val="50000"/>
                </a:schemeClr>
              </a:buClr>
              <a:defRPr sz="1800"/>
            </a:lvl3pPr>
            <a:lvl4pPr marL="1541463" indent="-169863">
              <a:lnSpc>
                <a:spcPts val="2600"/>
              </a:lnSpc>
              <a:buClr>
                <a:schemeClr val="accent3">
                  <a:lumMod val="50000"/>
                </a:schemeClr>
              </a:buClr>
              <a:defRPr sz="1600"/>
            </a:lvl4pPr>
            <a:lvl5pPr marL="2001838" indent="-173038">
              <a:lnSpc>
                <a:spcPts val="2600"/>
              </a:lnSpc>
              <a:buClr>
                <a:schemeClr val="accent3">
                  <a:lumMod val="50000"/>
                </a:schemeClr>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3"/>
          </p:nvPr>
        </p:nvSpPr>
        <p:spPr>
          <a:xfrm>
            <a:off x="381000" y="669600"/>
            <a:ext cx="8251200" cy="457200"/>
          </a:xfrm>
        </p:spPr>
        <p:txBody>
          <a:bodyPr>
            <a:normAutofit/>
          </a:bodyPr>
          <a:lstStyle>
            <a:lvl1pPr>
              <a:buFontTx/>
              <a:buNone/>
              <a:defRPr sz="2400"/>
            </a:lvl1pPr>
          </a:lstStyle>
          <a:p>
            <a:pPr lvl="0"/>
            <a:r>
              <a:rPr lang="en-US" smtClean="0"/>
              <a:t>Click to edit Master text styles</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pPr/>
              <a:t>‹#›</a:t>
            </a:fld>
            <a:endParaRPr lang="en-US" dirty="0"/>
          </a:p>
        </p:txBody>
      </p:sp>
      <p:sp>
        <p:nvSpPr>
          <p:cNvPr id="16" name="Title 15"/>
          <p:cNvSpPr>
            <a:spLocks noGrp="1"/>
          </p:cNvSpPr>
          <p:nvPr>
            <p:ph type="title"/>
          </p:nvPr>
        </p:nvSpPr>
        <p:spPr>
          <a:xfrm>
            <a:off x="152400" y="152400"/>
            <a:ext cx="8229600" cy="639763"/>
          </a:xfrm>
        </p:spPr>
        <p:txBody>
          <a:bodyPr/>
          <a:lstStyle>
            <a:lvl1pPr>
              <a:buClr>
                <a:schemeClr val="accent3">
                  <a:lumMod val="50000"/>
                </a:schemeClr>
              </a:buClr>
              <a:defRPr/>
            </a:lvl1p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81000" y="31302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7" name="Title 6"/>
          <p:cNvSpPr>
            <a:spLocks noGrp="1"/>
          </p:cNvSpPr>
          <p:nvPr>
            <p:ph type="title"/>
          </p:nvPr>
        </p:nvSpPr>
        <p:spPr>
          <a:xfrm>
            <a:off x="152400" y="152400"/>
            <a:ext cx="8229600" cy="639763"/>
          </a:xfrm>
        </p:spPr>
        <p:txBody>
          <a:bodyPr/>
          <a:lstStyle/>
          <a:p>
            <a:r>
              <a:rPr lang="en-US" smtClean="0"/>
              <a:t>Click to edit Master title style</a:t>
            </a:r>
            <a:endParaRPr lang="en-US" dirty="0"/>
          </a:p>
        </p:txBody>
      </p:sp>
      <p:sp>
        <p:nvSpPr>
          <p:cNvPr id="8"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
        <p:nvSpPr>
          <p:cNvPr id="12" name="Text Placeholder 8"/>
          <p:cNvSpPr>
            <a:spLocks noGrp="1"/>
          </p:cNvSpPr>
          <p:nvPr>
            <p:ph type="body" sz="quarter" idx="16"/>
          </p:nvPr>
        </p:nvSpPr>
        <p:spPr>
          <a:xfrm>
            <a:off x="381000" y="17118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4" name="Text Placeholder 8"/>
          <p:cNvSpPr>
            <a:spLocks noGrp="1"/>
          </p:cNvSpPr>
          <p:nvPr>
            <p:ph type="body" sz="quarter" idx="17"/>
          </p:nvPr>
        </p:nvSpPr>
        <p:spPr>
          <a:xfrm>
            <a:off x="381000" y="24210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5" name="Text Placeholder 8"/>
          <p:cNvSpPr>
            <a:spLocks noGrp="1"/>
          </p:cNvSpPr>
          <p:nvPr>
            <p:ph type="body" sz="quarter" idx="18"/>
          </p:nvPr>
        </p:nvSpPr>
        <p:spPr>
          <a:xfrm>
            <a:off x="381000" y="37692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6" name="Text Placeholder 8"/>
          <p:cNvSpPr>
            <a:spLocks noGrp="1"/>
          </p:cNvSpPr>
          <p:nvPr>
            <p:ph type="body" sz="quarter" idx="19"/>
          </p:nvPr>
        </p:nvSpPr>
        <p:spPr>
          <a:xfrm>
            <a:off x="381000" y="44784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7" name="Text Placeholder 8"/>
          <p:cNvSpPr>
            <a:spLocks noGrp="1"/>
          </p:cNvSpPr>
          <p:nvPr>
            <p:ph type="body" sz="quarter" idx="20"/>
          </p:nvPr>
        </p:nvSpPr>
        <p:spPr>
          <a:xfrm>
            <a:off x="381000" y="5257800"/>
            <a:ext cx="6629400" cy="838200"/>
          </a:xfrm>
        </p:spPr>
        <p:txBody>
          <a:bodyPr>
            <a:normAutofit/>
          </a:bodyPr>
          <a:lstStyle>
            <a:lvl1pPr marL="57150" indent="0">
              <a:buFontTx/>
              <a:buNone/>
              <a:defRPr sz="1800" baseline="0"/>
            </a:lvl1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2871788"/>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685800" y="1371601"/>
            <a:ext cx="7772400" cy="1500187"/>
          </a:xfrm>
        </p:spPr>
        <p:txBody>
          <a:bodyPr anchor="b"/>
          <a:lstStyle>
            <a:lvl1pPr marL="0" indent="0">
              <a:buNone/>
              <a:defRPr sz="2000">
                <a:solidFill>
                  <a:schemeClr val="bg2"/>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Slide Number Placeholder 9"/>
          <p:cNvSpPr>
            <a:spLocks noGrp="1"/>
          </p:cNvSpPr>
          <p:nvPr>
            <p:ph type="sldNum" sz="quarter" idx="10"/>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1"/>
          </p:nvPr>
        </p:nvSpPr>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295401"/>
            <a:ext cx="4038600" cy="4525964"/>
          </a:xfrm>
        </p:spPr>
        <p:txBody>
          <a:bodyPr/>
          <a:lstStyle>
            <a:lvl1pPr>
              <a:buClr>
                <a:schemeClr val="bg1">
                  <a:lumMod val="95000"/>
                </a:schemeClr>
              </a:buClr>
              <a:defRPr sz="2400"/>
            </a:lvl1pPr>
            <a:lvl2pPr>
              <a:buClr>
                <a:schemeClr val="bg1">
                  <a:lumMod val="95000"/>
                </a:schemeClr>
              </a:buClr>
              <a:defRPr sz="2000"/>
            </a:lvl2pPr>
            <a:lvl3pPr>
              <a:buClr>
                <a:schemeClr val="bg1">
                  <a:lumMod val="95000"/>
                </a:schemeClr>
              </a:buClr>
              <a:defRPr sz="2000"/>
            </a:lvl3pPr>
            <a:lvl4pPr>
              <a:buClr>
                <a:schemeClr val="bg1">
                  <a:lumMod val="95000"/>
                </a:schemeClr>
              </a:buClr>
              <a:defRPr sz="1800"/>
            </a:lvl4pPr>
            <a:lvl5pPr>
              <a:buClr>
                <a:schemeClr val="bg1">
                  <a:lumMod val="95000"/>
                </a:schemeClr>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5800" y="1295401"/>
            <a:ext cx="4038600" cy="4525964"/>
          </a:xfrm>
        </p:spPr>
        <p:txBody>
          <a:bodyPr/>
          <a:lstStyle>
            <a:lvl1pPr>
              <a:buClr>
                <a:schemeClr val="bg1">
                  <a:lumMod val="95000"/>
                </a:schemeClr>
              </a:buClr>
              <a:defRPr sz="2400"/>
            </a:lvl1pPr>
            <a:lvl2pPr>
              <a:buClr>
                <a:schemeClr val="bg1">
                  <a:lumMod val="95000"/>
                </a:schemeClr>
              </a:buClr>
              <a:defRPr sz="2000"/>
            </a:lvl2pPr>
            <a:lvl3pPr>
              <a:buClr>
                <a:schemeClr val="bg1">
                  <a:lumMod val="95000"/>
                </a:schemeClr>
              </a:buClr>
              <a:defRPr sz="2000"/>
            </a:lvl3pPr>
            <a:lvl4pPr>
              <a:buClr>
                <a:schemeClr val="bg1">
                  <a:lumMod val="95000"/>
                </a:schemeClr>
              </a:buClr>
              <a:defRPr sz="1800"/>
            </a:lvl4pPr>
            <a:lvl5pPr>
              <a:buClr>
                <a:schemeClr val="bg1">
                  <a:lumMod val="95000"/>
                </a:schemeClr>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a:xfrm>
            <a:off x="457200" y="6638075"/>
            <a:ext cx="2133600" cy="365125"/>
          </a:xfrm>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2" name="Title 11"/>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13"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457200" y="1447801"/>
            <a:ext cx="2362200" cy="152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Content Placeholder 3"/>
          <p:cNvSpPr>
            <a:spLocks noGrp="1"/>
          </p:cNvSpPr>
          <p:nvPr>
            <p:ph sz="half" idx="2"/>
          </p:nvPr>
        </p:nvSpPr>
        <p:spPr>
          <a:xfrm>
            <a:off x="2971800" y="1447801"/>
            <a:ext cx="5715000" cy="1524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Content Placeholder 2"/>
          <p:cNvSpPr>
            <a:spLocks noGrp="1"/>
          </p:cNvSpPr>
          <p:nvPr>
            <p:ph sz="half" idx="14"/>
          </p:nvPr>
        </p:nvSpPr>
        <p:spPr>
          <a:xfrm>
            <a:off x="457200" y="3048000"/>
            <a:ext cx="2362200" cy="152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15"/>
          </p:nvPr>
        </p:nvSpPr>
        <p:spPr>
          <a:xfrm>
            <a:off x="2971800" y="3048000"/>
            <a:ext cx="5715000" cy="1524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Title 10"/>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12"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76200" y="3429000"/>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2"/>
          </p:nvPr>
        </p:nvSpPr>
        <p:spPr>
          <a:xfrm>
            <a:off x="2857500" y="3429000"/>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Content Placeholder 3"/>
          <p:cNvSpPr>
            <a:spLocks noGrp="1"/>
          </p:cNvSpPr>
          <p:nvPr>
            <p:ph sz="half" idx="14"/>
          </p:nvPr>
        </p:nvSpPr>
        <p:spPr>
          <a:xfrm>
            <a:off x="5638800" y="3429000"/>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5" name="Content Placeholder 2"/>
          <p:cNvSpPr>
            <a:spLocks noGrp="1"/>
          </p:cNvSpPr>
          <p:nvPr>
            <p:ph sz="half" idx="15"/>
          </p:nvPr>
        </p:nvSpPr>
        <p:spPr>
          <a:xfrm>
            <a:off x="76200" y="1447801"/>
            <a:ext cx="2743200" cy="1706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3"/>
          <p:cNvSpPr>
            <a:spLocks noGrp="1"/>
          </p:cNvSpPr>
          <p:nvPr>
            <p:ph sz="half" idx="16"/>
          </p:nvPr>
        </p:nvSpPr>
        <p:spPr>
          <a:xfrm>
            <a:off x="2857500" y="1447801"/>
            <a:ext cx="2743200" cy="1706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7" name="Content Placeholder 3"/>
          <p:cNvSpPr>
            <a:spLocks noGrp="1"/>
          </p:cNvSpPr>
          <p:nvPr>
            <p:ph sz="half" idx="17"/>
          </p:nvPr>
        </p:nvSpPr>
        <p:spPr>
          <a:xfrm>
            <a:off x="5638800" y="1447801"/>
            <a:ext cx="2743200" cy="1706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9" name="Title 18"/>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20"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 y="1447801"/>
            <a:ext cx="4040188" cy="304801"/>
          </a:xfrm>
          <a:solidFill>
            <a:schemeClr val="accent5">
              <a:lumMod val="20000"/>
              <a:lumOff val="80000"/>
              <a:alpha val="39000"/>
            </a:schemeClr>
          </a:solidFill>
        </p:spPr>
        <p:txBody>
          <a:bodyPr tIns="274320" anchor="b">
            <a:noAutofit/>
          </a:bodyPr>
          <a:lstStyle>
            <a:lvl1pPr marL="0" indent="0">
              <a:buNone/>
              <a:defRPr sz="1800" b="1"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200" y="1752601"/>
            <a:ext cx="4040188" cy="4068763"/>
          </a:xfrm>
        </p:spPr>
        <p:txBody>
          <a:bodyPr/>
          <a:lstStyle>
            <a:lvl1pPr>
              <a:lnSpc>
                <a:spcPct val="100000"/>
              </a:lnSpc>
              <a:buClr>
                <a:schemeClr val="bg1">
                  <a:lumMod val="95000"/>
                </a:schemeClr>
              </a:buClr>
              <a:defRPr sz="2000"/>
            </a:lvl1pPr>
            <a:lvl2pPr>
              <a:lnSpc>
                <a:spcPct val="100000"/>
              </a:lnSpc>
              <a:buClr>
                <a:schemeClr val="bg1">
                  <a:lumMod val="95000"/>
                </a:schemeClr>
              </a:buClr>
              <a:defRPr sz="2000"/>
            </a:lvl2pPr>
            <a:lvl3pPr>
              <a:lnSpc>
                <a:spcPct val="100000"/>
              </a:lnSpc>
              <a:buClr>
                <a:schemeClr val="bg1">
                  <a:lumMod val="95000"/>
                </a:schemeClr>
              </a:buClr>
              <a:defRPr sz="1800"/>
            </a:lvl3pPr>
            <a:lvl4pPr>
              <a:lnSpc>
                <a:spcPct val="100000"/>
              </a:lnSpc>
              <a:buClr>
                <a:schemeClr val="bg1">
                  <a:lumMod val="95000"/>
                </a:schemeClr>
              </a:buClr>
              <a:defRPr sz="1600"/>
            </a:lvl4pPr>
            <a:lvl5pPr>
              <a:lnSpc>
                <a:spcPct val="100000"/>
              </a:lnSpc>
              <a:buClr>
                <a:schemeClr val="bg1">
                  <a:lumMod val="95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491039" y="1752601"/>
            <a:ext cx="4041775" cy="4068763"/>
          </a:xfrm>
        </p:spPr>
        <p:txBody>
          <a:bodyPr/>
          <a:lstStyle>
            <a:lvl1pPr>
              <a:buClr>
                <a:schemeClr val="bg1">
                  <a:lumMod val="95000"/>
                </a:schemeClr>
              </a:buClr>
              <a:defRPr sz="2000"/>
            </a:lvl1pPr>
            <a:lvl2pPr>
              <a:buClr>
                <a:schemeClr val="bg1">
                  <a:lumMod val="95000"/>
                </a:schemeClr>
              </a:buClr>
              <a:defRPr sz="2000"/>
            </a:lvl2pPr>
            <a:lvl3pPr>
              <a:buClr>
                <a:schemeClr val="bg1">
                  <a:lumMod val="95000"/>
                </a:schemeClr>
              </a:buClr>
              <a:defRPr sz="1800"/>
            </a:lvl3pPr>
            <a:lvl4pPr>
              <a:buClr>
                <a:schemeClr val="bg1">
                  <a:lumMod val="95000"/>
                </a:schemeClr>
              </a:buClr>
              <a:defRPr sz="1600"/>
            </a:lvl4pPr>
            <a:lvl5pPr>
              <a:buClr>
                <a:schemeClr val="bg1">
                  <a:lumMod val="95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2"/>
          <p:cNvSpPr>
            <a:spLocks noGrp="1"/>
          </p:cNvSpPr>
          <p:nvPr>
            <p:ph type="body" idx="12"/>
          </p:nvPr>
        </p:nvSpPr>
        <p:spPr>
          <a:xfrm>
            <a:off x="4494212" y="1447802"/>
            <a:ext cx="4040188" cy="304801"/>
          </a:xfrm>
          <a:solidFill>
            <a:schemeClr val="accent5">
              <a:lumMod val="20000"/>
              <a:lumOff val="80000"/>
              <a:alpha val="39000"/>
            </a:schemeClr>
          </a:solidFill>
        </p:spPr>
        <p:txBody>
          <a:bodyPr tIns="274320" anchor="b">
            <a:noAutofit/>
          </a:bodyPr>
          <a:lstStyle>
            <a:lvl1pPr marL="0" indent="0">
              <a:buNone/>
              <a:defRPr sz="1800" b="1"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Slide Number Placeholder 9"/>
          <p:cNvSpPr>
            <a:spLocks noGrp="1"/>
          </p:cNvSpPr>
          <p:nvPr>
            <p:ph type="sldNum" sz="quarter" idx="14"/>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5"/>
          </p:nvPr>
        </p:nvSpPr>
        <p:spPr/>
        <p:txBody>
          <a:bodyPr/>
          <a:lstStyle/>
          <a:p>
            <a:endParaRPr lang="en-US" dirty="0"/>
          </a:p>
        </p:txBody>
      </p:sp>
      <p:sp>
        <p:nvSpPr>
          <p:cNvPr id="17" name="Title 16"/>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18"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3" name="Title 12"/>
          <p:cNvSpPr>
            <a:spLocks noGrp="1"/>
          </p:cNvSpPr>
          <p:nvPr>
            <p:ph type="title"/>
          </p:nvPr>
        </p:nvSpPr>
        <p:spPr>
          <a:xfrm>
            <a:off x="1219200" y="457200"/>
            <a:ext cx="8229600" cy="639763"/>
          </a:xfrm>
        </p:spPr>
        <p:txBody>
          <a:bodyPr/>
          <a:lstStyle/>
          <a:p>
            <a:r>
              <a:rPr lang="en-US" smtClean="0"/>
              <a:t>Click to edit Master title style</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81582BD6-FC20-4557-852B-8433F8572D30}"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990600"/>
            <a:ext cx="511175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2087" y="1295401"/>
            <a:ext cx="2855913" cy="4373563"/>
          </a:xfrm>
        </p:spPr>
        <p:txBody>
          <a:bodyPr/>
          <a:lstStyle>
            <a:lvl1pPr marL="0" indent="0">
              <a:lnSpc>
                <a:spcPts val="16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a:xfrm>
            <a:off x="228600" y="76200"/>
            <a:ext cx="8229600" cy="639763"/>
          </a:xfrm>
        </p:spPr>
        <p:txBody>
          <a:bodyPr/>
          <a:lstStyle/>
          <a:p>
            <a:r>
              <a:rPr lang="en-US" smtClean="0"/>
              <a:t>Click to edit Master title style</a:t>
            </a:r>
            <a:endParaRPr lang="en-US" dirty="0"/>
          </a:p>
        </p:txBody>
      </p:sp>
      <p:sp>
        <p:nvSpPr>
          <p:cNvPr id="15" name="Text Placeholder 10"/>
          <p:cNvSpPr>
            <a:spLocks noGrp="1"/>
          </p:cNvSpPr>
          <p:nvPr>
            <p:ph type="body" sz="quarter" idx="13"/>
          </p:nvPr>
        </p:nvSpPr>
        <p:spPr>
          <a:xfrm>
            <a:off x="435600" y="593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contac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5111750" cy="4678363"/>
          </a:xfrm>
        </p:spPr>
        <p:txBody>
          <a:bodyPr/>
          <a:lstStyle>
            <a:lvl1pPr>
              <a:defRPr sz="3200">
                <a:solidFill>
                  <a:schemeClr val="bg1">
                    <a:lumMod val="95000"/>
                  </a:schemeClr>
                </a:solidFill>
              </a:defRPr>
            </a:lvl1pPr>
            <a:lvl2pPr>
              <a:defRPr sz="2800">
                <a:solidFill>
                  <a:schemeClr val="bg1">
                    <a:lumMod val="95000"/>
                  </a:schemeClr>
                </a:solidFill>
              </a:defRPr>
            </a:lvl2pPr>
            <a:lvl3pPr>
              <a:defRPr sz="2400">
                <a:solidFill>
                  <a:schemeClr val="bg1">
                    <a:lumMod val="95000"/>
                  </a:schemeClr>
                </a:solidFill>
              </a:defRPr>
            </a:lvl3pPr>
            <a:lvl4pPr>
              <a:defRPr sz="2000">
                <a:solidFill>
                  <a:schemeClr val="bg1">
                    <a:lumMod val="95000"/>
                  </a:schemeClr>
                </a:solidFill>
              </a:defRPr>
            </a:lvl4pPr>
            <a:lvl5pPr>
              <a:defRPr sz="2000">
                <a:solidFill>
                  <a:schemeClr val="bg1">
                    <a:lumMod val="95000"/>
                  </a:schemeClr>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62600" y="1524000"/>
            <a:ext cx="2855913" cy="4373563"/>
          </a:xfrm>
        </p:spPr>
        <p:txBody>
          <a:bodyPr/>
          <a:lstStyle>
            <a:lvl1pPr marL="0" indent="0">
              <a:lnSpc>
                <a:spcPts val="1600"/>
              </a:lnSpc>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a:xfrm>
            <a:off x="0" y="457200"/>
            <a:ext cx="6858000" cy="639763"/>
          </a:xfrm>
        </p:spPr>
        <p:txBody>
          <a:bodyPr/>
          <a:lstStyle>
            <a:lvl1pPr>
              <a:defRPr sz="2800">
                <a:solidFill>
                  <a:schemeClr val="bg1">
                    <a:lumMod val="95000"/>
                  </a:schemeClr>
                </a:solidFill>
              </a:defRPr>
            </a:lvl1pPr>
          </a:lstStyle>
          <a:p>
            <a:r>
              <a:rPr lang="en-US" smtClean="0"/>
              <a:t>Click to edit Master title style</a:t>
            </a:r>
            <a:endParaRPr lang="en-US" dirty="0"/>
          </a:p>
        </p:txBody>
      </p:sp>
      <p:sp>
        <p:nvSpPr>
          <p:cNvPr id="15" name="Text Placeholder 10"/>
          <p:cNvSpPr>
            <a:spLocks noGrp="1"/>
          </p:cNvSpPr>
          <p:nvPr>
            <p:ph type="body" sz="quarter" idx="13"/>
          </p:nvPr>
        </p:nvSpPr>
        <p:spPr>
          <a:xfrm>
            <a:off x="210600" y="974400"/>
            <a:ext cx="6876000" cy="457200"/>
          </a:xfrm>
        </p:spPr>
        <p:txBody>
          <a:bodyPr>
            <a:normAutofit/>
          </a:bodyPr>
          <a:lstStyle>
            <a:lvl1pPr>
              <a:buFontTx/>
              <a:buNone/>
              <a:defRPr sz="2000">
                <a:solidFill>
                  <a:schemeClr val="bg1">
                    <a:lumMod val="95000"/>
                  </a:schemeClr>
                </a:solidFill>
              </a:defRPr>
            </a:lvl1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57199"/>
            <a:ext cx="3962400" cy="338139"/>
          </a:xfrm>
        </p:spPr>
        <p:txBody>
          <a:bodyPr anchor="b"/>
          <a:lstStyle>
            <a:lvl1pPr algn="l">
              <a:defRPr sz="1800" b="1"/>
            </a:lvl1pPr>
          </a:lstStyle>
          <a:p>
            <a:r>
              <a:rPr lang="en-US" smtClean="0"/>
              <a:t>Click to edit Master title style</a:t>
            </a:r>
            <a:endParaRPr lang="en-US" dirty="0"/>
          </a:p>
        </p:txBody>
      </p:sp>
      <p:sp>
        <p:nvSpPr>
          <p:cNvPr id="3" name="Picture Placeholder 2"/>
          <p:cNvSpPr>
            <a:spLocks noGrp="1"/>
          </p:cNvSpPr>
          <p:nvPr>
            <p:ph type="pic" idx="1"/>
          </p:nvPr>
        </p:nvSpPr>
        <p:spPr>
          <a:xfrm>
            <a:off x="1143000" y="304800"/>
            <a:ext cx="6934200" cy="4267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533400" y="762000"/>
            <a:ext cx="3962400" cy="804863"/>
          </a:xfrm>
        </p:spPr>
        <p:txBody>
          <a:bodyPr>
            <a:normAutofit/>
          </a:bodyPr>
          <a:lstStyle>
            <a:lvl1pPr marL="0" indent="0">
              <a:lnSpc>
                <a:spcPts val="1400"/>
              </a:lnSpc>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7"/>
          <p:cNvSpPr>
            <a:spLocks noGrp="1"/>
          </p:cNvSpPr>
          <p:nvPr>
            <p:ph type="sldNum" sz="quarter" idx="10"/>
          </p:nvPr>
        </p:nvSpPr>
        <p:spPr/>
        <p:txBody>
          <a:bodyPr/>
          <a:lstStyle/>
          <a:p>
            <a:fld id="{81582BD6-FC20-4557-852B-8433F8572D30}" type="slidenum">
              <a:rPr lang="en-US" smtClean="0"/>
              <a:pPr/>
              <a:t>‹#›</a:t>
            </a:fld>
            <a:endParaRPr lang="en-US" dirty="0"/>
          </a:p>
        </p:txBody>
      </p:sp>
      <p:sp>
        <p:nvSpPr>
          <p:cNvPr id="9" name="Footer Placeholder 8"/>
          <p:cNvSpPr>
            <a:spLocks noGrp="1"/>
          </p:cNvSpPr>
          <p:nvPr>
            <p:ph type="ftr" sz="quarter" idx="11"/>
          </p:nvPr>
        </p:nvSpPr>
        <p:spPr/>
        <p:txBody>
          <a:bodyPr/>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81582BD6-FC20-4557-852B-8433F8572D30}"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48600" y="503239"/>
            <a:ext cx="1219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03237"/>
            <a:ext cx="7162800" cy="6278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152400"/>
            <a:ext cx="8229600" cy="639763"/>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45200" y="808364"/>
            <a:ext cx="8229600" cy="50593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p>
        </p:txBody>
      </p:sp>
      <p:sp>
        <p:nvSpPr>
          <p:cNvPr id="11"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pPr/>
              <a:t>‹#›</a:t>
            </a:fld>
            <a:endParaRPr lang="en-US" dirty="0"/>
          </a:p>
        </p:txBody>
      </p:sp>
      <p:sp>
        <p:nvSpPr>
          <p:cNvPr id="7" name="TextBox 6"/>
          <p:cNvSpPr txBox="1"/>
          <p:nvPr/>
        </p:nvSpPr>
        <p:spPr>
          <a:xfrm>
            <a:off x="5257800" y="2895600"/>
            <a:ext cx="1219200" cy="10668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8" name="TextBox 7"/>
          <p:cNvSpPr txBox="1"/>
          <p:nvPr/>
        </p:nvSpPr>
        <p:spPr>
          <a:xfrm>
            <a:off x="5410200" y="2667000"/>
            <a:ext cx="1447800" cy="13716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61" r:id="rId6"/>
    <p:sldLayoutId id="2147483662" r:id="rId7"/>
    <p:sldLayoutId id="2147483653" r:id="rId8"/>
    <p:sldLayoutId id="2147483654" r:id="rId9"/>
    <p:sldLayoutId id="2147483655" r:id="rId10"/>
    <p:sldLayoutId id="2147483656" r:id="rId11"/>
    <p:sldLayoutId id="2147483664" r:id="rId12"/>
    <p:sldLayoutId id="2147483657" r:id="rId13"/>
    <p:sldLayoutId id="2147483658" r:id="rId14"/>
    <p:sldLayoutId id="2147483659" r:id="rId15"/>
  </p:sldLayoutIdLst>
  <p:hf sldNum="0" hdr="0" ftr="0" dt="0"/>
  <p:txStyles>
    <p:titleStyle>
      <a:lvl1pPr algn="l" defTabSz="914400" rtl="0" eaLnBrk="1" latinLnBrk="0" hangingPunct="1">
        <a:spcBef>
          <a:spcPct val="0"/>
        </a:spcBef>
        <a:buClr>
          <a:schemeClr val="bg1">
            <a:lumMod val="95000"/>
          </a:schemeClr>
        </a:buClr>
        <a:buFont typeface="Arial" pitchFamily="34" charset="0"/>
        <a:buChar char="•"/>
        <a:defRPr sz="3600" b="1" kern="1200" baseline="0">
          <a:solidFill>
            <a:schemeClr val="bg1"/>
          </a:solidFill>
          <a:latin typeface="+mj-lt"/>
          <a:ea typeface="+mj-ea"/>
          <a:cs typeface="Segoe UI" pitchFamily="34" charset="0"/>
        </a:defRPr>
      </a:lvl1pPr>
    </p:titleStyle>
    <p:bodyStyle>
      <a:lvl1pPr marL="173038" indent="-173038" algn="l" defTabSz="914400" rtl="0" eaLnBrk="1" latinLnBrk="0" hangingPunct="1">
        <a:lnSpc>
          <a:spcPct val="100000"/>
        </a:lnSpc>
        <a:spcBef>
          <a:spcPct val="20000"/>
        </a:spcBef>
        <a:buClr>
          <a:schemeClr val="bg1">
            <a:lumMod val="95000"/>
          </a:schemeClr>
        </a:buClr>
        <a:buSzPct val="70000"/>
        <a:buFont typeface="Arial" pitchFamily="34" charset="0"/>
        <a:buChar char="•"/>
        <a:defRPr sz="3200" kern="1200">
          <a:solidFill>
            <a:schemeClr val="bg1"/>
          </a:solidFill>
          <a:latin typeface="+mn-lt"/>
          <a:ea typeface="+mn-ea"/>
          <a:cs typeface="Segoe UI" pitchFamily="34" charset="0"/>
        </a:defRPr>
      </a:lvl1pPr>
      <a:lvl2pPr marL="627063" indent="-169863" algn="l" defTabSz="914400" rtl="0" eaLnBrk="1" latinLnBrk="0" hangingPunct="1">
        <a:lnSpc>
          <a:spcPct val="100000"/>
        </a:lnSpc>
        <a:spcBef>
          <a:spcPct val="20000"/>
        </a:spcBef>
        <a:buClr>
          <a:schemeClr val="bg1">
            <a:lumMod val="95000"/>
          </a:schemeClr>
        </a:buClr>
        <a:buSzPct val="70000"/>
        <a:buFont typeface="Arial" pitchFamily="34" charset="0"/>
        <a:buChar char="•"/>
        <a:defRPr sz="2800" kern="1200">
          <a:solidFill>
            <a:schemeClr val="bg1"/>
          </a:solidFill>
          <a:latin typeface="+mn-lt"/>
          <a:ea typeface="+mn-ea"/>
          <a:cs typeface="Segoe UI" pitchFamily="34" charset="0"/>
        </a:defRPr>
      </a:lvl2pPr>
      <a:lvl3pPr marL="1030288" indent="-115888" algn="l" defTabSz="914400" rtl="0" eaLnBrk="1" latinLnBrk="0" hangingPunct="1">
        <a:lnSpc>
          <a:spcPct val="100000"/>
        </a:lnSpc>
        <a:spcBef>
          <a:spcPct val="20000"/>
        </a:spcBef>
        <a:buClr>
          <a:schemeClr val="bg1">
            <a:lumMod val="95000"/>
          </a:schemeClr>
        </a:buClr>
        <a:buSzPct val="70000"/>
        <a:buFont typeface="Arial" pitchFamily="34" charset="0"/>
        <a:buChar char="•"/>
        <a:defRPr sz="2400" kern="1200">
          <a:solidFill>
            <a:schemeClr val="bg1"/>
          </a:solidFill>
          <a:latin typeface="+mn-lt"/>
          <a:ea typeface="+mn-ea"/>
          <a:cs typeface="Segoe UI" pitchFamily="34" charset="0"/>
        </a:defRPr>
      </a:lvl3pPr>
      <a:lvl4pPr marL="1482725" indent="-111125" algn="l" defTabSz="914400" rtl="0" eaLnBrk="1" latinLnBrk="0" hangingPunct="1">
        <a:lnSpc>
          <a:spcPct val="100000"/>
        </a:lnSpc>
        <a:spcBef>
          <a:spcPct val="20000"/>
        </a:spcBef>
        <a:buClr>
          <a:schemeClr val="bg1">
            <a:lumMod val="95000"/>
          </a:schemeClr>
        </a:buClr>
        <a:buSzPct val="70000"/>
        <a:buFont typeface="Arial" pitchFamily="34" charset="0"/>
        <a:buChar char="•"/>
        <a:defRPr sz="2000" kern="1200">
          <a:solidFill>
            <a:schemeClr val="bg1"/>
          </a:solidFill>
          <a:latin typeface="+mn-lt"/>
          <a:ea typeface="+mn-ea"/>
          <a:cs typeface="Segoe UI" pitchFamily="34" charset="0"/>
        </a:defRPr>
      </a:lvl4pPr>
      <a:lvl5pPr marL="1944688" indent="-115888" algn="l" defTabSz="914400" rtl="0" eaLnBrk="1" latinLnBrk="0" hangingPunct="1">
        <a:lnSpc>
          <a:spcPct val="100000"/>
        </a:lnSpc>
        <a:spcBef>
          <a:spcPct val="20000"/>
        </a:spcBef>
        <a:buClr>
          <a:schemeClr val="bg1">
            <a:lumMod val="95000"/>
          </a:schemeClr>
        </a:buClr>
        <a:buSzPct val="70000"/>
        <a:buFont typeface="Arial" pitchFamily="34" charset="0"/>
        <a:buChar char="•"/>
        <a:defRPr sz="2000" kern="1200">
          <a:solidFill>
            <a:schemeClr val="bg1"/>
          </a:solidFill>
          <a:latin typeface="+mn-lt"/>
          <a:ea typeface="+mn-ea"/>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office.microsoft.com/en-us/powerpoint-help/quick-reference-card-RZ101848193.aspx?section=12&amp;CTT=11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office.microsoft.com/en-us/powerpoint-help/record-and-add-narration-and-timings-to-a-slide-show-HA010338313.aspx?CTT=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doitapps.jjay.cuny.edu/blackboard/faculty/evaluation.php"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3600"/>
            <a:ext cx="7772400" cy="860425"/>
          </a:xfrm>
        </p:spPr>
        <p:txBody>
          <a:bodyPr/>
          <a:lstStyle/>
          <a:p>
            <a:r>
              <a:rPr lang="en-US" dirty="0" smtClean="0"/>
              <a:t>Blackboard </a:t>
            </a:r>
            <a:r>
              <a:rPr lang="en-US" dirty="0"/>
              <a:t>Advanced: </a:t>
            </a:r>
            <a:r>
              <a:rPr lang="en-US" dirty="0" smtClean="0"/>
              <a:t/>
            </a:r>
            <a:br>
              <a:rPr lang="en-US" dirty="0" smtClean="0"/>
            </a:br>
            <a:r>
              <a:rPr lang="en-US" dirty="0" smtClean="0"/>
              <a:t>Creating </a:t>
            </a:r>
            <a:r>
              <a:rPr lang="en-US" dirty="0"/>
              <a:t>and Using Narrated PowerPoint Presentations</a:t>
            </a:r>
          </a:p>
        </p:txBody>
      </p:sp>
      <p:sp>
        <p:nvSpPr>
          <p:cNvPr id="3" name="Subtitle 2"/>
          <p:cNvSpPr>
            <a:spLocks noGrp="1"/>
          </p:cNvSpPr>
          <p:nvPr>
            <p:ph type="subTitle" idx="1"/>
          </p:nvPr>
        </p:nvSpPr>
        <p:spPr>
          <a:xfrm>
            <a:off x="933000" y="3200400"/>
            <a:ext cx="7753800" cy="609600"/>
          </a:xfrm>
        </p:spPr>
        <p:txBody>
          <a:bodyPr>
            <a:noAutofit/>
          </a:bodyPr>
          <a:lstStyle/>
          <a:p>
            <a:r>
              <a:rPr lang="en-US" sz="1800" dirty="0" smtClean="0"/>
              <a:t>Helen Keier</a:t>
            </a:r>
          </a:p>
          <a:p>
            <a:r>
              <a:rPr lang="en-US" sz="1800" dirty="0" smtClean="0"/>
              <a:t>Office of Distance Education</a:t>
            </a:r>
          </a:p>
          <a:p>
            <a:r>
              <a:rPr lang="en-US" sz="1800" dirty="0" smtClean="0"/>
              <a:t>John Jay College of Criminal Justice</a:t>
            </a:r>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457200" y="3048001"/>
            <a:ext cx="2743200" cy="990600"/>
          </a:xfrm>
        </p:spPr>
        <p:txBody>
          <a:bodyPr>
            <a:normAutofit/>
          </a:bodyPr>
          <a:lstStyle/>
          <a:p>
            <a:r>
              <a:rPr lang="en-US" b="1" dirty="0" smtClean="0"/>
              <a:t>Identify content</a:t>
            </a:r>
          </a:p>
          <a:p>
            <a:r>
              <a:rPr lang="en-US" b="1" dirty="0" smtClean="0"/>
              <a:t>Create slides</a:t>
            </a:r>
            <a:endParaRPr lang="en-US" b="1" dirty="0"/>
          </a:p>
        </p:txBody>
      </p:sp>
      <p:sp>
        <p:nvSpPr>
          <p:cNvPr id="10" name="Content Placeholder 9"/>
          <p:cNvSpPr>
            <a:spLocks noGrp="1"/>
          </p:cNvSpPr>
          <p:nvPr>
            <p:ph sz="half" idx="2"/>
          </p:nvPr>
        </p:nvSpPr>
        <p:spPr>
          <a:xfrm>
            <a:off x="3124200" y="3048001"/>
            <a:ext cx="2743200" cy="838200"/>
          </a:xfrm>
        </p:spPr>
        <p:txBody>
          <a:bodyPr>
            <a:normAutofit/>
          </a:bodyPr>
          <a:lstStyle/>
          <a:p>
            <a:r>
              <a:rPr lang="en-US" b="1" dirty="0" smtClean="0"/>
              <a:t>Write script</a:t>
            </a:r>
          </a:p>
          <a:p>
            <a:r>
              <a:rPr lang="en-US" b="1" dirty="0" smtClean="0"/>
              <a:t>Record narration</a:t>
            </a:r>
            <a:endParaRPr lang="en-US" b="1" dirty="0"/>
          </a:p>
        </p:txBody>
      </p:sp>
      <p:sp>
        <p:nvSpPr>
          <p:cNvPr id="12" name="Content Placeholder 11"/>
          <p:cNvSpPr>
            <a:spLocks noGrp="1"/>
          </p:cNvSpPr>
          <p:nvPr>
            <p:ph sz="half" idx="14"/>
          </p:nvPr>
        </p:nvSpPr>
        <p:spPr>
          <a:xfrm>
            <a:off x="6019800" y="3048001"/>
            <a:ext cx="2743200" cy="762000"/>
          </a:xfrm>
        </p:spPr>
        <p:txBody>
          <a:bodyPr>
            <a:normAutofit/>
          </a:bodyPr>
          <a:lstStyle/>
          <a:p>
            <a:r>
              <a:rPr lang="en-US" b="1" dirty="0" smtClean="0"/>
              <a:t>Upload file</a:t>
            </a:r>
          </a:p>
          <a:p>
            <a:pPr marL="0" indent="0">
              <a:buNone/>
            </a:pPr>
            <a:endParaRPr lang="en-US" dirty="0"/>
          </a:p>
        </p:txBody>
      </p:sp>
      <p:sp>
        <p:nvSpPr>
          <p:cNvPr id="8" name="Title 7"/>
          <p:cNvSpPr>
            <a:spLocks noGrp="1"/>
          </p:cNvSpPr>
          <p:nvPr>
            <p:ph type="title"/>
          </p:nvPr>
        </p:nvSpPr>
        <p:spPr>
          <a:xfrm>
            <a:off x="152400" y="198437"/>
            <a:ext cx="8229600" cy="639763"/>
          </a:xfrm>
        </p:spPr>
        <p:txBody>
          <a:bodyPr/>
          <a:lstStyle/>
          <a:p>
            <a:pPr>
              <a:buNone/>
            </a:pPr>
            <a:r>
              <a:rPr lang="en-US" dirty="0" smtClean="0"/>
              <a:t>  Three Step Process</a:t>
            </a:r>
            <a:endParaRPr lang="en-US" dirty="0"/>
          </a:p>
        </p:txBody>
      </p:sp>
      <p:sp>
        <p:nvSpPr>
          <p:cNvPr id="11" name="Text Placeholder 10"/>
          <p:cNvSpPr>
            <a:spLocks noGrp="1"/>
          </p:cNvSpPr>
          <p:nvPr>
            <p:ph type="body" sz="quarter" idx="13"/>
          </p:nvPr>
        </p:nvSpPr>
        <p:spPr>
          <a:xfrm>
            <a:off x="359400" y="762000"/>
            <a:ext cx="8251200" cy="457200"/>
          </a:xfrm>
        </p:spPr>
        <p:txBody>
          <a:bodyPr/>
          <a:lstStyle/>
          <a:p>
            <a:r>
              <a:rPr lang="en-US" b="1" dirty="0" smtClean="0"/>
              <a:t>It’s easier </a:t>
            </a:r>
            <a:r>
              <a:rPr lang="en-US" b="1" dirty="0" smtClean="0"/>
              <a:t>than you think!</a:t>
            </a:r>
            <a:endParaRPr lang="en-US" b="1" dirty="0"/>
          </a:p>
        </p:txBody>
      </p:sp>
      <p:sp>
        <p:nvSpPr>
          <p:cNvPr id="2" name="Content Placeholder 1"/>
          <p:cNvSpPr>
            <a:spLocks noGrp="1"/>
          </p:cNvSpPr>
          <p:nvPr>
            <p:ph sz="half" idx="17"/>
          </p:nvPr>
        </p:nvSpPr>
        <p:spPr>
          <a:xfrm>
            <a:off x="457200" y="1577561"/>
            <a:ext cx="2328814" cy="1470439"/>
          </a:xfrm>
        </p:spPr>
        <p:txBody>
          <a:bodyPr>
            <a:normAutofit/>
          </a:bodyPr>
          <a:lstStyle/>
          <a:p>
            <a:pPr marL="0" indent="0">
              <a:buNone/>
            </a:pPr>
            <a:r>
              <a:rPr lang="en-US" sz="2400" b="1" dirty="0" smtClean="0"/>
              <a:t>Create Presentation</a:t>
            </a:r>
            <a:endParaRPr lang="en-US" sz="2400" b="1" dirty="0"/>
          </a:p>
        </p:txBody>
      </p:sp>
      <p:sp>
        <p:nvSpPr>
          <p:cNvPr id="3" name="Content Placeholder 2"/>
          <p:cNvSpPr>
            <a:spLocks noGrp="1"/>
          </p:cNvSpPr>
          <p:nvPr>
            <p:ph sz="half" idx="16"/>
          </p:nvPr>
        </p:nvSpPr>
        <p:spPr>
          <a:xfrm>
            <a:off x="3238500" y="1570037"/>
            <a:ext cx="2095500" cy="1325563"/>
          </a:xfrm>
        </p:spPr>
        <p:txBody>
          <a:bodyPr>
            <a:normAutofit/>
          </a:bodyPr>
          <a:lstStyle/>
          <a:p>
            <a:pPr marL="0" indent="0">
              <a:buNone/>
            </a:pPr>
            <a:r>
              <a:rPr lang="en-US" sz="2400" b="1" dirty="0" smtClean="0"/>
              <a:t>Add </a:t>
            </a:r>
          </a:p>
          <a:p>
            <a:pPr marL="0" indent="0">
              <a:buNone/>
            </a:pPr>
            <a:r>
              <a:rPr lang="en-US" sz="2400" b="1" dirty="0" smtClean="0"/>
              <a:t>Narration</a:t>
            </a:r>
            <a:endParaRPr lang="en-US" sz="2400" b="1" dirty="0"/>
          </a:p>
        </p:txBody>
      </p:sp>
      <p:sp>
        <p:nvSpPr>
          <p:cNvPr id="4" name="Content Placeholder 3"/>
          <p:cNvSpPr>
            <a:spLocks noGrp="1"/>
          </p:cNvSpPr>
          <p:nvPr>
            <p:ph sz="half" idx="15"/>
          </p:nvPr>
        </p:nvSpPr>
        <p:spPr>
          <a:xfrm>
            <a:off x="6019800" y="1577561"/>
            <a:ext cx="1981200" cy="1318039"/>
          </a:xfrm>
        </p:spPr>
        <p:txBody>
          <a:bodyPr>
            <a:normAutofit/>
          </a:bodyPr>
          <a:lstStyle/>
          <a:p>
            <a:pPr marL="0" indent="0">
              <a:buNone/>
            </a:pPr>
            <a:r>
              <a:rPr lang="en-US" sz="2400" b="1" dirty="0" smtClean="0"/>
              <a:t>Upload to Blackboard</a:t>
            </a:r>
            <a:endParaRPr lang="en-US" sz="2400" b="1" dirty="0"/>
          </a:p>
        </p:txBody>
      </p:sp>
      <p:sp>
        <p:nvSpPr>
          <p:cNvPr id="6" name="Right Arrow 5"/>
          <p:cNvSpPr/>
          <p:nvPr/>
        </p:nvSpPr>
        <p:spPr>
          <a:xfrm>
            <a:off x="2558796" y="1807527"/>
            <a:ext cx="489204" cy="48463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0837" y="1807527"/>
            <a:ext cx="5127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7200" y="3833446"/>
            <a:ext cx="4038600" cy="12192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US" sz="2400" b="1" dirty="0" smtClean="0">
                <a:solidFill>
                  <a:schemeClr val="bg1"/>
                </a:solidFill>
                <a:ea typeface="+mj-ea"/>
                <a:cs typeface="+mj-cs"/>
              </a:rPr>
              <a:t>Sample Presentation</a:t>
            </a:r>
            <a:endParaRPr kumimoji="0" lang="en-US" sz="2400" b="1" i="0" u="none" strike="noStrike" kern="1200" cap="none" spc="0" normalizeH="0" baseline="0" noProof="0" dirty="0" smtClean="0">
              <a:ln>
                <a:noFill/>
              </a:ln>
              <a:solidFill>
                <a:schemeClr val="bg1"/>
              </a:solidFill>
              <a:effectLst/>
              <a:uLnTx/>
              <a:uFillTx/>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391400" cy="838200"/>
          </a:xfrm>
        </p:spPr>
        <p:txBody>
          <a:bodyPr/>
          <a:lstStyle/>
          <a:p>
            <a:pPr>
              <a:buNone/>
            </a:pPr>
            <a:r>
              <a:rPr lang="en-US" sz="3600" dirty="0" smtClean="0"/>
              <a:t>Introduction</a:t>
            </a:r>
            <a:br>
              <a:rPr lang="en-US" sz="3600" dirty="0" smtClean="0"/>
            </a:br>
            <a:r>
              <a:rPr lang="en-US" sz="2400" dirty="0" smtClean="0"/>
              <a:t>PowerPoint </a:t>
            </a:r>
            <a:r>
              <a:rPr lang="en-US" sz="2400" dirty="0" smtClean="0"/>
              <a:t>as </a:t>
            </a:r>
            <a:r>
              <a:rPr lang="en-US" sz="2400" dirty="0"/>
              <a:t>an instructional </a:t>
            </a:r>
            <a:r>
              <a:rPr lang="en-US" sz="2400" dirty="0" smtClean="0"/>
              <a:t>aid</a:t>
            </a:r>
            <a:endParaRPr lang="en-US" sz="2400" dirty="0"/>
          </a:p>
        </p:txBody>
      </p:sp>
      <p:sp>
        <p:nvSpPr>
          <p:cNvPr id="4" name="Text Placeholder 3"/>
          <p:cNvSpPr>
            <a:spLocks noGrp="1"/>
          </p:cNvSpPr>
          <p:nvPr>
            <p:ph type="body" sz="half" idx="2"/>
          </p:nvPr>
        </p:nvSpPr>
        <p:spPr>
          <a:xfrm>
            <a:off x="685800" y="1371600"/>
            <a:ext cx="7848600" cy="4038600"/>
          </a:xfrm>
        </p:spPr>
        <p:txBody>
          <a:bodyPr>
            <a:noAutofit/>
          </a:bodyPr>
          <a:lstStyle/>
          <a:p>
            <a:endParaRPr lang="en-US" sz="1800" b="1" dirty="0" smtClean="0"/>
          </a:p>
          <a:p>
            <a:r>
              <a:rPr lang="en-US" sz="1800" b="1" dirty="0"/>
              <a:t>Objective: </a:t>
            </a:r>
          </a:p>
          <a:p>
            <a:pPr marL="285750" indent="-285750">
              <a:lnSpc>
                <a:spcPts val="2000"/>
              </a:lnSpc>
              <a:buFont typeface="Arial" pitchFamily="34" charset="0"/>
              <a:buChar char="•"/>
            </a:pPr>
            <a:r>
              <a:rPr lang="en-US" sz="1800" b="1" dirty="0" smtClean="0"/>
              <a:t>Identify </a:t>
            </a:r>
            <a:r>
              <a:rPr lang="en-US" sz="1800" b="1" dirty="0"/>
              <a:t>highlights of an existing lesson, instructional unit, or course assignment for inclusion in a summary PowerPoint </a:t>
            </a:r>
            <a:r>
              <a:rPr lang="en-US" sz="1800" b="1" dirty="0" smtClean="0"/>
              <a:t>presentation.</a:t>
            </a:r>
            <a:endParaRPr lang="en-US" sz="1800" b="1" dirty="0"/>
          </a:p>
          <a:p>
            <a:endParaRPr lang="en-US" sz="1800" b="1" dirty="0" smtClean="0"/>
          </a:p>
          <a:p>
            <a:r>
              <a:rPr lang="en-US" sz="1800" b="1" dirty="0" smtClean="0"/>
              <a:t>Group Discussion: </a:t>
            </a:r>
          </a:p>
          <a:p>
            <a:pPr marL="285750" indent="-285750">
              <a:lnSpc>
                <a:spcPts val="2000"/>
              </a:lnSpc>
              <a:buFont typeface="Arial" pitchFamily="34" charset="0"/>
              <a:buChar char="•"/>
            </a:pPr>
            <a:r>
              <a:rPr lang="en-US" sz="1800" b="1" dirty="0" smtClean="0"/>
              <a:t>How do you use PowerPoint presentations?</a:t>
            </a:r>
          </a:p>
          <a:p>
            <a:pPr marL="285750" indent="-285750">
              <a:lnSpc>
                <a:spcPts val="2000"/>
              </a:lnSpc>
              <a:buFont typeface="Arial" pitchFamily="34" charset="0"/>
              <a:buChar char="•"/>
            </a:pPr>
            <a:r>
              <a:rPr lang="en-US" sz="1800" b="1" dirty="0"/>
              <a:t>What makes a PowerPoint presentation effective</a:t>
            </a:r>
            <a:r>
              <a:rPr lang="en-US" sz="1800" b="1" dirty="0" smtClean="0"/>
              <a:t>?</a:t>
            </a:r>
          </a:p>
          <a:p>
            <a:pPr marL="285750" indent="-283464">
              <a:lnSpc>
                <a:spcPts val="2000"/>
              </a:lnSpc>
              <a:buFont typeface="Arial" pitchFamily="34" charset="0"/>
              <a:buChar char="•"/>
            </a:pPr>
            <a:r>
              <a:rPr lang="en-US" sz="1800" b="1" dirty="0" smtClean="0"/>
              <a:t>What are some ways PowerPoint can be used to focus </a:t>
            </a:r>
            <a:r>
              <a:rPr lang="en-US" sz="1800" b="1" dirty="0"/>
              <a:t>student attention, highlight significant instructional content, </a:t>
            </a:r>
            <a:r>
              <a:rPr lang="en-US" sz="1800" b="1" dirty="0" smtClean="0"/>
              <a:t>or </a:t>
            </a:r>
            <a:r>
              <a:rPr lang="en-US" sz="1800" b="1" dirty="0"/>
              <a:t>scaffold student </a:t>
            </a:r>
            <a:r>
              <a:rPr lang="en-US" sz="1800" b="1" dirty="0" smtClean="0"/>
              <a:t>learning?</a:t>
            </a:r>
          </a:p>
          <a:p>
            <a:pPr marL="285750" indent="-283464">
              <a:lnSpc>
                <a:spcPts val="2000"/>
              </a:lnSpc>
              <a:buFont typeface="Arial" pitchFamily="34" charset="0"/>
              <a:buChar char="•"/>
            </a:pPr>
            <a:r>
              <a:rPr lang="en-US" sz="1800" b="1" dirty="0" smtClean="0"/>
              <a:t>What kind of instructional content can be included in a presentation?</a:t>
            </a:r>
          </a:p>
          <a:p>
            <a:endParaRPr lang="en-US" sz="1800" b="1" dirty="0"/>
          </a:p>
          <a:p>
            <a:r>
              <a:rPr lang="en-US" sz="1800" b="1" dirty="0" smtClean="0"/>
              <a:t>Activity:</a:t>
            </a:r>
          </a:p>
          <a:p>
            <a:pPr marL="285750" indent="-285750">
              <a:lnSpc>
                <a:spcPts val="2000"/>
              </a:lnSpc>
              <a:buFont typeface="Arial" pitchFamily="34" charset="0"/>
              <a:buChar char="•"/>
            </a:pPr>
            <a:r>
              <a:rPr lang="en-US" sz="1800" b="1" dirty="0" smtClean="0"/>
              <a:t>Using instructional content, list items that may be included in </a:t>
            </a:r>
            <a:r>
              <a:rPr lang="en-US" sz="1800" b="1" dirty="0"/>
              <a:t>a summary PowerPoint</a:t>
            </a:r>
            <a:r>
              <a:rPr lang="en-US" sz="1800" b="1" dirty="0" smtClean="0"/>
              <a:t>.</a:t>
            </a:r>
          </a:p>
          <a:p>
            <a:endParaRPr lang="en-US" sz="1800" dirty="0"/>
          </a:p>
        </p:txBody>
      </p:sp>
    </p:spTree>
    <p:extLst>
      <p:ext uri="{BB962C8B-B14F-4D97-AF65-F5344CB8AC3E}">
        <p14:creationId xmlns:p14="http://schemas.microsoft.com/office/powerpoint/2010/main" val="908637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95400"/>
            <a:ext cx="7391400" cy="4191000"/>
          </a:xfrm>
        </p:spPr>
        <p:txBody>
          <a:bodyPr>
            <a:noAutofit/>
          </a:bodyPr>
          <a:lstStyle/>
          <a:p>
            <a:pPr marL="0" indent="-283464">
              <a:lnSpc>
                <a:spcPts val="2000"/>
              </a:lnSpc>
              <a:buClr>
                <a:schemeClr val="bg1"/>
              </a:buClr>
              <a:buNone/>
            </a:pPr>
            <a:r>
              <a:rPr lang="en-US" sz="1800" b="1" dirty="0" smtClean="0"/>
              <a:t>Objective:</a:t>
            </a:r>
          </a:p>
          <a:p>
            <a:pPr marL="283464" indent="-283464">
              <a:lnSpc>
                <a:spcPts val="2000"/>
              </a:lnSpc>
              <a:buClr>
                <a:schemeClr val="bg1"/>
              </a:buClr>
            </a:pPr>
            <a:r>
              <a:rPr lang="en-US" sz="1800" b="1" dirty="0" smtClean="0"/>
              <a:t>Create </a:t>
            </a:r>
            <a:r>
              <a:rPr lang="en-US" sz="1800" b="1" dirty="0"/>
              <a:t>a summary PowerPoint presentation detailing the highlights of </a:t>
            </a:r>
            <a:r>
              <a:rPr lang="en-US" sz="1800" b="1" dirty="0" smtClean="0"/>
              <a:t>an </a:t>
            </a:r>
            <a:r>
              <a:rPr lang="en-US" sz="1800" b="1" dirty="0"/>
              <a:t>existing lesson, instructional unit, or course assignment</a:t>
            </a:r>
            <a:r>
              <a:rPr lang="en-US" sz="1800" b="1" dirty="0" smtClean="0"/>
              <a:t>.</a:t>
            </a:r>
          </a:p>
          <a:p>
            <a:pPr marL="0" indent="-283464">
              <a:lnSpc>
                <a:spcPts val="2000"/>
              </a:lnSpc>
              <a:buClr>
                <a:schemeClr val="bg1"/>
              </a:buClr>
              <a:buNone/>
            </a:pPr>
            <a:endParaRPr lang="en-US" sz="1800" b="1" dirty="0" smtClean="0"/>
          </a:p>
          <a:p>
            <a:pPr marL="283464" indent="-283464">
              <a:lnSpc>
                <a:spcPts val="2000"/>
              </a:lnSpc>
              <a:buClr>
                <a:schemeClr val="bg1"/>
              </a:buClr>
              <a:buNone/>
            </a:pPr>
            <a:r>
              <a:rPr lang="en-US" sz="1800" b="1" dirty="0" smtClean="0"/>
              <a:t>Demonstration:</a:t>
            </a:r>
          </a:p>
          <a:p>
            <a:pPr marL="0" indent="-283464">
              <a:lnSpc>
                <a:spcPts val="2000"/>
              </a:lnSpc>
              <a:buClr>
                <a:schemeClr val="bg1"/>
              </a:buClr>
            </a:pPr>
            <a:r>
              <a:rPr lang="en-US" sz="1800" b="1" dirty="0" smtClean="0"/>
              <a:t>Steps </a:t>
            </a:r>
            <a:r>
              <a:rPr lang="en-US" sz="1800" b="1" dirty="0"/>
              <a:t>for creating PowerPoint </a:t>
            </a:r>
            <a:r>
              <a:rPr lang="en-US" sz="1800" b="1" dirty="0" smtClean="0"/>
              <a:t>presentations.</a:t>
            </a:r>
          </a:p>
          <a:p>
            <a:pPr marL="0" indent="-283464">
              <a:lnSpc>
                <a:spcPts val="2000"/>
              </a:lnSpc>
              <a:buClr>
                <a:schemeClr val="bg1"/>
              </a:buClr>
              <a:buNone/>
            </a:pPr>
            <a:endParaRPr lang="en-US" sz="1800" b="1" dirty="0" smtClean="0"/>
          </a:p>
          <a:p>
            <a:pPr marL="0" indent="-283464">
              <a:lnSpc>
                <a:spcPts val="2000"/>
              </a:lnSpc>
              <a:buClr>
                <a:schemeClr val="bg1"/>
              </a:buClr>
              <a:buNone/>
            </a:pPr>
            <a:r>
              <a:rPr lang="en-US" sz="1800" b="1" dirty="0" smtClean="0"/>
              <a:t>Activity</a:t>
            </a:r>
            <a:r>
              <a:rPr lang="en-US" sz="1800" b="1" dirty="0"/>
              <a:t>: </a:t>
            </a:r>
            <a:endParaRPr lang="en-US" sz="1800" b="1" dirty="0" smtClean="0"/>
          </a:p>
          <a:p>
            <a:pPr marL="0" indent="-283464">
              <a:lnSpc>
                <a:spcPts val="2000"/>
              </a:lnSpc>
              <a:buClr>
                <a:schemeClr val="bg1"/>
              </a:buClr>
            </a:pPr>
            <a:r>
              <a:rPr lang="en-US" sz="1800" b="1" dirty="0" smtClean="0"/>
              <a:t>Create </a:t>
            </a:r>
            <a:r>
              <a:rPr lang="en-US" sz="1800" b="1" dirty="0"/>
              <a:t>a </a:t>
            </a:r>
            <a:r>
              <a:rPr lang="en-US" sz="1800" b="1" dirty="0" smtClean="0"/>
              <a:t>PowerPoint </a:t>
            </a:r>
            <a:r>
              <a:rPr lang="en-US" sz="1800" b="1" dirty="0"/>
              <a:t>presentation </a:t>
            </a:r>
            <a:r>
              <a:rPr lang="en-US" sz="1800" b="1" dirty="0" smtClean="0"/>
              <a:t>using instructional content.</a:t>
            </a:r>
            <a:endParaRPr lang="en-US" sz="1800" b="1" dirty="0"/>
          </a:p>
          <a:p>
            <a:pPr marL="0" indent="0">
              <a:lnSpc>
                <a:spcPts val="2000"/>
              </a:lnSpc>
              <a:buNone/>
            </a:pPr>
            <a:endParaRPr lang="en-US" sz="1800" dirty="0" smtClean="0"/>
          </a:p>
          <a:p>
            <a:pPr marL="0" indent="-283464">
              <a:lnSpc>
                <a:spcPts val="2000"/>
              </a:lnSpc>
              <a:buNone/>
            </a:pPr>
            <a:r>
              <a:rPr lang="en-US" sz="1800" b="1" dirty="0" smtClean="0"/>
              <a:t>Resource:</a:t>
            </a:r>
          </a:p>
          <a:p>
            <a:pPr marL="0" indent="-283464">
              <a:lnSpc>
                <a:spcPts val="2000"/>
              </a:lnSpc>
              <a:buClr>
                <a:schemeClr val="bg1"/>
              </a:buClr>
            </a:pPr>
            <a:r>
              <a:rPr lang="en-US" sz="1800" b="1" dirty="0">
                <a:hlinkClick r:id="rId3"/>
              </a:rPr>
              <a:t>http://</a:t>
            </a:r>
            <a:r>
              <a:rPr lang="en-US" sz="1800" b="1" dirty="0" smtClean="0">
                <a:hlinkClick r:id="rId3"/>
              </a:rPr>
              <a:t>office.microsoft.com/en-us/powerpoint-help/quick-reference-card-RZ101848193.aspx?section=12&amp;CTT=114</a:t>
            </a:r>
            <a:endParaRPr lang="en-US" sz="1800" b="1" dirty="0" smtClean="0"/>
          </a:p>
        </p:txBody>
      </p:sp>
      <p:sp>
        <p:nvSpPr>
          <p:cNvPr id="3" name="Text Placeholder 2"/>
          <p:cNvSpPr>
            <a:spLocks noGrp="1"/>
          </p:cNvSpPr>
          <p:nvPr>
            <p:ph type="body" sz="quarter" idx="13"/>
          </p:nvPr>
        </p:nvSpPr>
        <p:spPr>
          <a:xfrm>
            <a:off x="457200" y="762000"/>
            <a:ext cx="7391400" cy="457200"/>
          </a:xfrm>
        </p:spPr>
        <p:txBody>
          <a:bodyPr/>
          <a:lstStyle/>
          <a:p>
            <a:r>
              <a:rPr lang="en-US" b="1" dirty="0" smtClean="0"/>
              <a:t>Just a few slides make a difference.</a:t>
            </a:r>
            <a:endParaRPr lang="en-US" b="1" dirty="0"/>
          </a:p>
        </p:txBody>
      </p:sp>
      <p:sp>
        <p:nvSpPr>
          <p:cNvPr id="4" name="Title 3"/>
          <p:cNvSpPr>
            <a:spLocks noGrp="1"/>
          </p:cNvSpPr>
          <p:nvPr>
            <p:ph type="title"/>
          </p:nvPr>
        </p:nvSpPr>
        <p:spPr>
          <a:xfrm>
            <a:off x="381000" y="198437"/>
            <a:ext cx="8229600" cy="639763"/>
          </a:xfrm>
        </p:spPr>
        <p:txBody>
          <a:bodyPr/>
          <a:lstStyle/>
          <a:p>
            <a:pPr>
              <a:buNone/>
            </a:pPr>
            <a:r>
              <a:rPr lang="en-US" dirty="0" smtClean="0"/>
              <a:t>Creating PowerPoint Presentations</a:t>
            </a:r>
            <a:endParaRPr lang="en-US" dirty="0"/>
          </a:p>
        </p:txBody>
      </p:sp>
    </p:spTree>
    <p:extLst>
      <p:ext uri="{BB962C8B-B14F-4D97-AF65-F5344CB8AC3E}">
        <p14:creationId xmlns:p14="http://schemas.microsoft.com/office/powerpoint/2010/main" val="2246510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295399"/>
            <a:ext cx="7924800" cy="4525965"/>
          </a:xfrm>
        </p:spPr>
        <p:txBody>
          <a:bodyPr>
            <a:noAutofit/>
          </a:bodyPr>
          <a:lstStyle/>
          <a:p>
            <a:pPr marL="283464" indent="-283464">
              <a:lnSpc>
                <a:spcPts val="2000"/>
              </a:lnSpc>
              <a:buClr>
                <a:schemeClr val="bg1"/>
              </a:buClr>
              <a:buNone/>
            </a:pPr>
            <a:r>
              <a:rPr lang="en-US" sz="1800" b="1" dirty="0" smtClean="0"/>
              <a:t>Objective:</a:t>
            </a:r>
          </a:p>
          <a:p>
            <a:pPr marL="283464" indent="-283464">
              <a:lnSpc>
                <a:spcPts val="2000"/>
              </a:lnSpc>
              <a:buClr>
                <a:schemeClr val="bg1"/>
              </a:buClr>
            </a:pPr>
            <a:r>
              <a:rPr lang="en-US" sz="1800" b="1" dirty="0" smtClean="0"/>
              <a:t>Record </a:t>
            </a:r>
            <a:r>
              <a:rPr lang="en-US" sz="1800" b="1" dirty="0" smtClean="0"/>
              <a:t>a narration fo</a:t>
            </a:r>
            <a:r>
              <a:rPr lang="en-US" sz="1800" b="1" dirty="0" smtClean="0"/>
              <a:t>r a </a:t>
            </a:r>
            <a:r>
              <a:rPr lang="en-US" sz="1800" b="1" dirty="0" smtClean="0"/>
              <a:t>PowerPoint </a:t>
            </a:r>
            <a:r>
              <a:rPr lang="en-US" sz="1800" b="1" dirty="0"/>
              <a:t>presentation.</a:t>
            </a:r>
          </a:p>
          <a:p>
            <a:pPr marL="283464" indent="-283464">
              <a:lnSpc>
                <a:spcPts val="2000"/>
              </a:lnSpc>
              <a:buClr>
                <a:schemeClr val="bg1"/>
              </a:buClr>
              <a:buNone/>
            </a:pPr>
            <a:endParaRPr lang="en-US" sz="1800" b="1" dirty="0"/>
          </a:p>
          <a:p>
            <a:pPr marL="283464" indent="-283464">
              <a:lnSpc>
                <a:spcPts val="2000"/>
              </a:lnSpc>
              <a:buClr>
                <a:schemeClr val="bg1"/>
              </a:buClr>
              <a:buNone/>
            </a:pPr>
            <a:r>
              <a:rPr lang="en-US" sz="1800" b="1" dirty="0" smtClean="0"/>
              <a:t>Demonstration:</a:t>
            </a:r>
          </a:p>
          <a:p>
            <a:pPr marL="283464" indent="-283464">
              <a:lnSpc>
                <a:spcPts val="2000"/>
              </a:lnSpc>
              <a:buClr>
                <a:schemeClr val="bg1"/>
              </a:buClr>
            </a:pPr>
            <a:r>
              <a:rPr lang="en-US" sz="1800" b="1" dirty="0" smtClean="0"/>
              <a:t>Steps </a:t>
            </a:r>
            <a:r>
              <a:rPr lang="en-US" sz="1800" b="1" dirty="0"/>
              <a:t>for adding narration to PowerPoint </a:t>
            </a:r>
            <a:r>
              <a:rPr lang="en-US" sz="1800" b="1" dirty="0" smtClean="0"/>
              <a:t>presentations.</a:t>
            </a:r>
            <a:endParaRPr lang="en-US" sz="1800" b="1" dirty="0"/>
          </a:p>
          <a:p>
            <a:pPr marL="283464" indent="-283464">
              <a:lnSpc>
                <a:spcPts val="2000"/>
              </a:lnSpc>
              <a:buClr>
                <a:schemeClr val="bg1"/>
              </a:buClr>
            </a:pPr>
            <a:endParaRPr lang="en-US" sz="1800" b="1" dirty="0" smtClean="0"/>
          </a:p>
          <a:p>
            <a:pPr marL="283464" indent="-283464">
              <a:lnSpc>
                <a:spcPts val="2000"/>
              </a:lnSpc>
              <a:buClr>
                <a:schemeClr val="bg1"/>
              </a:buClr>
              <a:buNone/>
            </a:pPr>
            <a:r>
              <a:rPr lang="en-US" sz="1800" b="1" dirty="0" smtClean="0"/>
              <a:t>Activity</a:t>
            </a:r>
            <a:r>
              <a:rPr lang="en-US" sz="1800" b="1" dirty="0"/>
              <a:t>: </a:t>
            </a:r>
            <a:endParaRPr lang="en-US" sz="1800" b="1" dirty="0" smtClean="0"/>
          </a:p>
          <a:p>
            <a:pPr marL="283464" indent="-283464">
              <a:lnSpc>
                <a:spcPts val="2000"/>
              </a:lnSpc>
              <a:buClr>
                <a:schemeClr val="bg1"/>
              </a:buClr>
            </a:pPr>
            <a:r>
              <a:rPr lang="en-US" sz="1800" b="1" dirty="0" smtClean="0"/>
              <a:t>Write a brief script to accompany the PowerPoint presentation you created.</a:t>
            </a:r>
            <a:endParaRPr lang="en-US" sz="1800" b="1" dirty="0"/>
          </a:p>
          <a:p>
            <a:pPr marL="283464" indent="-283464">
              <a:lnSpc>
                <a:spcPts val="2000"/>
              </a:lnSpc>
              <a:buClr>
                <a:schemeClr val="bg1"/>
              </a:buClr>
            </a:pPr>
            <a:r>
              <a:rPr lang="en-US" sz="1800" b="1" dirty="0" smtClean="0"/>
              <a:t>Record a narration accompanying each slide. </a:t>
            </a:r>
          </a:p>
          <a:p>
            <a:pPr marL="283464" indent="-283464">
              <a:lnSpc>
                <a:spcPts val="2000"/>
              </a:lnSpc>
              <a:buClr>
                <a:schemeClr val="bg1"/>
              </a:buClr>
              <a:buNone/>
            </a:pPr>
            <a:endParaRPr lang="en-US" sz="1800" b="1" dirty="0"/>
          </a:p>
          <a:p>
            <a:pPr marL="283464" indent="-283464">
              <a:lnSpc>
                <a:spcPts val="2000"/>
              </a:lnSpc>
              <a:buNone/>
            </a:pPr>
            <a:r>
              <a:rPr lang="en-US" sz="1800" b="1" dirty="0" smtClean="0"/>
              <a:t>Resource:</a:t>
            </a:r>
            <a:endParaRPr lang="en-US" sz="1800" b="1" dirty="0"/>
          </a:p>
          <a:p>
            <a:pPr marL="283464" indent="-283464">
              <a:lnSpc>
                <a:spcPts val="2000"/>
              </a:lnSpc>
              <a:buClr>
                <a:schemeClr val="bg1"/>
              </a:buClr>
            </a:pPr>
            <a:r>
              <a:rPr lang="en-US" sz="1800" b="1" dirty="0">
                <a:hlinkClick r:id="rId3"/>
              </a:rPr>
              <a:t>http://</a:t>
            </a:r>
            <a:r>
              <a:rPr lang="en-US" sz="1800" b="1" dirty="0" smtClean="0">
                <a:hlinkClick r:id="rId3"/>
              </a:rPr>
              <a:t>office.microsoft.com/en-us/powerpoint-help/record-and-add-narration-and-timings-to-a-slide-show-HA010338313.aspx?CTT=1</a:t>
            </a:r>
            <a:r>
              <a:rPr lang="en-US" sz="1800" b="1" dirty="0" smtClean="0"/>
              <a:t> </a:t>
            </a:r>
            <a:endParaRPr lang="en-US" sz="1800" b="1" dirty="0"/>
          </a:p>
        </p:txBody>
      </p:sp>
      <p:sp>
        <p:nvSpPr>
          <p:cNvPr id="3" name="Text Placeholder 2"/>
          <p:cNvSpPr>
            <a:spLocks noGrp="1"/>
          </p:cNvSpPr>
          <p:nvPr>
            <p:ph type="body" sz="quarter" idx="13"/>
          </p:nvPr>
        </p:nvSpPr>
        <p:spPr>
          <a:xfrm>
            <a:off x="381000" y="669600"/>
            <a:ext cx="8251200" cy="457200"/>
          </a:xfrm>
        </p:spPr>
        <p:txBody>
          <a:bodyPr/>
          <a:lstStyle/>
          <a:p>
            <a:r>
              <a:rPr lang="en-US" b="1" dirty="0" smtClean="0"/>
              <a:t>Connect with your students</a:t>
            </a:r>
            <a:endParaRPr lang="en-US" b="1" dirty="0"/>
          </a:p>
        </p:txBody>
      </p:sp>
      <p:sp>
        <p:nvSpPr>
          <p:cNvPr id="4" name="Title 3"/>
          <p:cNvSpPr>
            <a:spLocks noGrp="1"/>
          </p:cNvSpPr>
          <p:nvPr>
            <p:ph type="title"/>
          </p:nvPr>
        </p:nvSpPr>
        <p:spPr>
          <a:xfrm>
            <a:off x="381000" y="152400"/>
            <a:ext cx="8229600" cy="639763"/>
          </a:xfrm>
        </p:spPr>
        <p:txBody>
          <a:bodyPr/>
          <a:lstStyle/>
          <a:p>
            <a:pPr>
              <a:buClr>
                <a:schemeClr val="bg1"/>
              </a:buClr>
              <a:buNone/>
            </a:pPr>
            <a:r>
              <a:rPr lang="en-US" dirty="0" smtClean="0"/>
              <a:t>Recording Narration</a:t>
            </a:r>
            <a:endParaRPr lang="en-US" dirty="0"/>
          </a:p>
        </p:txBody>
      </p:sp>
    </p:spTree>
    <p:extLst>
      <p:ext uri="{BB962C8B-B14F-4D97-AF65-F5344CB8AC3E}">
        <p14:creationId xmlns:p14="http://schemas.microsoft.com/office/powerpoint/2010/main" val="282207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47800"/>
            <a:ext cx="7696200" cy="3733800"/>
          </a:xfrm>
        </p:spPr>
        <p:txBody>
          <a:bodyPr>
            <a:noAutofit/>
          </a:bodyPr>
          <a:lstStyle/>
          <a:p>
            <a:pPr marL="0" indent="0">
              <a:buNone/>
            </a:pPr>
            <a:r>
              <a:rPr lang="en-US" sz="1800" b="1" dirty="0" smtClean="0"/>
              <a:t>Group Discussion:</a:t>
            </a:r>
          </a:p>
          <a:p>
            <a:pPr marL="283464" indent="-283464">
              <a:lnSpc>
                <a:spcPts val="2000"/>
              </a:lnSpc>
              <a:buClr>
                <a:schemeClr val="bg1"/>
              </a:buClr>
            </a:pPr>
            <a:r>
              <a:rPr lang="en-US" sz="1800" b="1" dirty="0" smtClean="0"/>
              <a:t>What are some similarities in </a:t>
            </a:r>
            <a:r>
              <a:rPr lang="en-US" sz="1800" b="1" dirty="0"/>
              <a:t>how </a:t>
            </a:r>
            <a:r>
              <a:rPr lang="en-US" sz="1800" b="1" dirty="0" smtClean="0"/>
              <a:t>presentations </a:t>
            </a:r>
            <a:r>
              <a:rPr lang="en-US" sz="1800" b="1" dirty="0"/>
              <a:t>would be used in face-to-face and online </a:t>
            </a:r>
            <a:r>
              <a:rPr lang="en-US" sz="1800" b="1" dirty="0" smtClean="0"/>
              <a:t>environments?  What are some differences?</a:t>
            </a:r>
            <a:endParaRPr lang="en-US" sz="1800" b="1" dirty="0"/>
          </a:p>
          <a:p>
            <a:pPr marL="283464" indent="-283464">
              <a:lnSpc>
                <a:spcPts val="2000"/>
              </a:lnSpc>
              <a:buClr>
                <a:schemeClr val="bg1"/>
              </a:buClr>
            </a:pPr>
            <a:r>
              <a:rPr lang="en-US" sz="1800" b="1" dirty="0" smtClean="0"/>
              <a:t>What are some advantages</a:t>
            </a:r>
            <a:r>
              <a:rPr lang="en-US" sz="1800" b="1" dirty="0"/>
              <a:t>, challenges, and limitations of using recorded materials in an online </a:t>
            </a:r>
            <a:r>
              <a:rPr lang="en-US" sz="1800" b="1" dirty="0" smtClean="0"/>
              <a:t>environment?</a:t>
            </a:r>
            <a:endParaRPr lang="en-US" sz="1800" b="1" dirty="0"/>
          </a:p>
          <a:p>
            <a:pPr marL="283464" indent="-283464">
              <a:lnSpc>
                <a:spcPts val="2000"/>
              </a:lnSpc>
              <a:buClr>
                <a:schemeClr val="bg1"/>
              </a:buClr>
            </a:pPr>
            <a:r>
              <a:rPr lang="en-US" sz="1800" b="1" dirty="0" smtClean="0"/>
              <a:t>What are some ways that </a:t>
            </a:r>
            <a:r>
              <a:rPr lang="en-US" sz="1800" b="1" dirty="0"/>
              <a:t>recordings can be used to focus student attention, highlight significant instructional content, and scaffold student learning </a:t>
            </a:r>
            <a:r>
              <a:rPr lang="en-US" sz="1800" b="1" dirty="0" smtClean="0"/>
              <a:t>unique to an </a:t>
            </a:r>
            <a:r>
              <a:rPr lang="en-US" sz="1800" b="1" dirty="0"/>
              <a:t>online environment</a:t>
            </a:r>
            <a:r>
              <a:rPr lang="en-US" sz="1800" b="1" dirty="0" smtClean="0"/>
              <a:t>.</a:t>
            </a:r>
          </a:p>
          <a:p>
            <a:pPr marL="0" indent="0">
              <a:lnSpc>
                <a:spcPts val="2000"/>
              </a:lnSpc>
              <a:buClr>
                <a:schemeClr val="bg1"/>
              </a:buClr>
              <a:buNone/>
            </a:pPr>
            <a:endParaRPr lang="en-US" sz="1800" b="1" dirty="0" smtClean="0"/>
          </a:p>
          <a:p>
            <a:pPr marL="0" indent="0">
              <a:buNone/>
            </a:pPr>
            <a:r>
              <a:rPr lang="en-US" sz="1800" b="1" dirty="0" smtClean="0"/>
              <a:t>Activity:</a:t>
            </a:r>
            <a:endParaRPr lang="en-US" sz="1800" b="1" dirty="0"/>
          </a:p>
          <a:p>
            <a:pPr marL="285750" indent="-285750">
              <a:lnSpc>
                <a:spcPts val="2000"/>
              </a:lnSpc>
              <a:buClr>
                <a:schemeClr val="bg1"/>
              </a:buClr>
            </a:pPr>
            <a:r>
              <a:rPr lang="en-US" sz="1800" b="1" dirty="0" smtClean="0"/>
              <a:t>Identify best practices for using presentations and recordings in Blackboard.</a:t>
            </a:r>
            <a:endParaRPr lang="en-US" sz="1800" b="1" dirty="0"/>
          </a:p>
          <a:p>
            <a:pPr marL="0" indent="0">
              <a:buNone/>
            </a:pPr>
            <a:endParaRPr lang="en-US" sz="1800" b="1" dirty="0"/>
          </a:p>
          <a:p>
            <a:pPr marL="0" indent="0">
              <a:buNone/>
            </a:pPr>
            <a:endParaRPr lang="en-US" sz="1800" b="1" dirty="0"/>
          </a:p>
        </p:txBody>
      </p:sp>
      <p:sp>
        <p:nvSpPr>
          <p:cNvPr id="4" name="Title 3"/>
          <p:cNvSpPr>
            <a:spLocks noGrp="1"/>
          </p:cNvSpPr>
          <p:nvPr>
            <p:ph type="title"/>
          </p:nvPr>
        </p:nvSpPr>
        <p:spPr>
          <a:xfrm>
            <a:off x="304800" y="350837"/>
            <a:ext cx="8229600" cy="868363"/>
          </a:xfrm>
        </p:spPr>
        <p:txBody>
          <a:bodyPr/>
          <a:lstStyle/>
          <a:p>
            <a:pPr>
              <a:buNone/>
            </a:pPr>
            <a:r>
              <a:rPr lang="en-US" dirty="0" smtClean="0"/>
              <a:t>Introduction</a:t>
            </a:r>
            <a:br>
              <a:rPr lang="en-US" dirty="0" smtClean="0"/>
            </a:br>
            <a:r>
              <a:rPr lang="en-US" sz="2400" dirty="0" smtClean="0"/>
              <a:t>Using </a:t>
            </a:r>
            <a:r>
              <a:rPr lang="en-US" sz="2400" dirty="0" smtClean="0"/>
              <a:t>presentations </a:t>
            </a:r>
            <a:r>
              <a:rPr lang="en-US" sz="2400" dirty="0"/>
              <a:t>and </a:t>
            </a:r>
            <a:r>
              <a:rPr lang="en-US" sz="2400" dirty="0" smtClean="0"/>
              <a:t>recordings </a:t>
            </a:r>
            <a:r>
              <a:rPr lang="en-US" sz="2400" dirty="0"/>
              <a:t>in </a:t>
            </a:r>
            <a:r>
              <a:rPr lang="en-US" sz="2400" dirty="0" smtClean="0"/>
              <a:t>Blackboard</a:t>
            </a:r>
            <a:endParaRPr lang="en-US" sz="2400" dirty="0"/>
          </a:p>
        </p:txBody>
      </p:sp>
    </p:spTree>
    <p:extLst>
      <p:ext uri="{BB962C8B-B14F-4D97-AF65-F5344CB8AC3E}">
        <p14:creationId xmlns:p14="http://schemas.microsoft.com/office/powerpoint/2010/main" val="3094352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98437"/>
            <a:ext cx="8229600" cy="639763"/>
          </a:xfrm>
        </p:spPr>
        <p:txBody>
          <a:bodyPr/>
          <a:lstStyle/>
          <a:p>
            <a:pPr>
              <a:buNone/>
            </a:pPr>
            <a:r>
              <a:rPr lang="en-US" dirty="0" smtClean="0"/>
              <a:t>Blackboard</a:t>
            </a:r>
            <a:endParaRPr lang="en-US" dirty="0"/>
          </a:p>
        </p:txBody>
      </p:sp>
      <p:sp>
        <p:nvSpPr>
          <p:cNvPr id="4" name="Text Placeholder 3"/>
          <p:cNvSpPr>
            <a:spLocks noGrp="1"/>
          </p:cNvSpPr>
          <p:nvPr>
            <p:ph type="body" sz="quarter" idx="13"/>
          </p:nvPr>
        </p:nvSpPr>
        <p:spPr>
          <a:xfrm>
            <a:off x="457200" y="762000"/>
            <a:ext cx="8251200" cy="457200"/>
          </a:xfrm>
        </p:spPr>
        <p:txBody>
          <a:bodyPr/>
          <a:lstStyle/>
          <a:p>
            <a:r>
              <a:rPr lang="en-US" b="1" dirty="0" smtClean="0"/>
              <a:t>Share </a:t>
            </a:r>
            <a:r>
              <a:rPr lang="en-US" b="1" dirty="0" smtClean="0"/>
              <a:t>your presentation with your students</a:t>
            </a:r>
            <a:endParaRPr lang="en-US" b="1" dirty="0"/>
          </a:p>
        </p:txBody>
      </p:sp>
      <p:sp>
        <p:nvSpPr>
          <p:cNvPr id="8" name="Text Placeholder 7"/>
          <p:cNvSpPr>
            <a:spLocks noGrp="1"/>
          </p:cNvSpPr>
          <p:nvPr>
            <p:ph type="body" sz="quarter" idx="19"/>
          </p:nvPr>
        </p:nvSpPr>
        <p:spPr>
          <a:xfrm>
            <a:off x="685800" y="1600200"/>
            <a:ext cx="6629400" cy="3030600"/>
          </a:xfrm>
        </p:spPr>
        <p:txBody>
          <a:bodyPr>
            <a:noAutofit/>
          </a:bodyPr>
          <a:lstStyle/>
          <a:p>
            <a:pPr marL="283464" indent="-283464">
              <a:lnSpc>
                <a:spcPts val="2000"/>
              </a:lnSpc>
            </a:pPr>
            <a:r>
              <a:rPr lang="en-US" b="1" dirty="0" smtClean="0"/>
              <a:t>Objective:</a:t>
            </a:r>
          </a:p>
          <a:p>
            <a:pPr marL="283464" indent="-283464">
              <a:lnSpc>
                <a:spcPts val="2000"/>
              </a:lnSpc>
              <a:buFont typeface="Arial" pitchFamily="34" charset="0"/>
              <a:buChar char="•"/>
            </a:pPr>
            <a:r>
              <a:rPr lang="en-US" b="1" dirty="0" smtClean="0"/>
              <a:t>Upload </a:t>
            </a:r>
            <a:r>
              <a:rPr lang="en-US" b="1" dirty="0"/>
              <a:t>the narrated PowerPoint to Blackboard.</a:t>
            </a:r>
            <a:endParaRPr lang="en-US" b="1" dirty="0" smtClean="0"/>
          </a:p>
          <a:p>
            <a:pPr marL="283464" indent="-283464">
              <a:lnSpc>
                <a:spcPts val="2000"/>
              </a:lnSpc>
            </a:pPr>
            <a:endParaRPr lang="en-US" b="1" dirty="0"/>
          </a:p>
          <a:p>
            <a:pPr marL="283464" indent="-283464">
              <a:lnSpc>
                <a:spcPts val="2000"/>
              </a:lnSpc>
            </a:pPr>
            <a:r>
              <a:rPr lang="en-US" b="1" dirty="0" smtClean="0"/>
              <a:t>Demonstration:</a:t>
            </a:r>
          </a:p>
          <a:p>
            <a:pPr marL="283464" indent="-283464">
              <a:lnSpc>
                <a:spcPts val="2000"/>
              </a:lnSpc>
              <a:buFont typeface="Arial" pitchFamily="34" charset="0"/>
              <a:buChar char="•"/>
            </a:pPr>
            <a:r>
              <a:rPr lang="en-US" b="1" dirty="0" smtClean="0"/>
              <a:t>Review uploading files to Blackboard.</a:t>
            </a:r>
          </a:p>
          <a:p>
            <a:pPr marL="283464" indent="-283464">
              <a:lnSpc>
                <a:spcPts val="2000"/>
              </a:lnSpc>
            </a:pPr>
            <a:endParaRPr lang="en-US" b="1" dirty="0"/>
          </a:p>
          <a:p>
            <a:pPr marL="283464" indent="-283464">
              <a:lnSpc>
                <a:spcPts val="2000"/>
              </a:lnSpc>
            </a:pPr>
            <a:r>
              <a:rPr lang="en-US" b="1" dirty="0" smtClean="0"/>
              <a:t>Activity</a:t>
            </a:r>
            <a:r>
              <a:rPr lang="en-US" b="1" dirty="0"/>
              <a:t>: </a:t>
            </a:r>
            <a:endParaRPr lang="en-US" b="1" dirty="0" smtClean="0"/>
          </a:p>
          <a:p>
            <a:pPr marL="283464" indent="-283464">
              <a:lnSpc>
                <a:spcPts val="2000"/>
              </a:lnSpc>
              <a:buFont typeface="Arial" pitchFamily="34" charset="0"/>
              <a:buChar char="•"/>
            </a:pPr>
            <a:r>
              <a:rPr lang="en-US" b="1" dirty="0" smtClean="0"/>
              <a:t>Add </a:t>
            </a:r>
            <a:r>
              <a:rPr lang="en-US" b="1" dirty="0" smtClean="0"/>
              <a:t>a </a:t>
            </a:r>
            <a:r>
              <a:rPr lang="en-US" b="1" dirty="0" smtClean="0"/>
              <a:t>narrated </a:t>
            </a:r>
            <a:r>
              <a:rPr lang="en-US" b="1" dirty="0"/>
              <a:t>PowerPoint to </a:t>
            </a:r>
            <a:r>
              <a:rPr lang="en-US" b="1" dirty="0" smtClean="0"/>
              <a:t>a Blackboard course.</a:t>
            </a:r>
            <a:endParaRPr lang="en-US" b="1" dirty="0"/>
          </a:p>
        </p:txBody>
      </p:sp>
    </p:spTree>
    <p:extLst>
      <p:ext uri="{BB962C8B-B14F-4D97-AF65-F5344CB8AC3E}">
        <p14:creationId xmlns:p14="http://schemas.microsoft.com/office/powerpoint/2010/main" val="3876697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639763"/>
          </a:xfrm>
        </p:spPr>
        <p:txBody>
          <a:bodyPr/>
          <a:lstStyle/>
          <a:p>
            <a:pPr>
              <a:buNone/>
            </a:pPr>
            <a:r>
              <a:rPr lang="en-US" dirty="0" smtClean="0"/>
              <a:t>Review &amp; Self-Assessment </a:t>
            </a:r>
            <a:endParaRPr lang="en-US" dirty="0"/>
          </a:p>
        </p:txBody>
      </p:sp>
      <p:sp>
        <p:nvSpPr>
          <p:cNvPr id="4" name="Text Placeholder 3"/>
          <p:cNvSpPr>
            <a:spLocks noGrp="1"/>
          </p:cNvSpPr>
          <p:nvPr>
            <p:ph type="body" sz="quarter" idx="13"/>
          </p:nvPr>
        </p:nvSpPr>
        <p:spPr>
          <a:xfrm>
            <a:off x="457200" y="1143000"/>
            <a:ext cx="8251200" cy="457200"/>
          </a:xfrm>
        </p:spPr>
        <p:txBody>
          <a:bodyPr/>
          <a:lstStyle/>
          <a:p>
            <a:r>
              <a:rPr lang="en-US" b="1" dirty="0" smtClean="0"/>
              <a:t>What have we done today? </a:t>
            </a:r>
            <a:endParaRPr lang="en-US" b="1" dirty="0"/>
          </a:p>
        </p:txBody>
      </p:sp>
      <p:sp>
        <p:nvSpPr>
          <p:cNvPr id="7" name="Text Placeholder 6"/>
          <p:cNvSpPr>
            <a:spLocks noGrp="1"/>
          </p:cNvSpPr>
          <p:nvPr>
            <p:ph type="body" sz="quarter" idx="18"/>
          </p:nvPr>
        </p:nvSpPr>
        <p:spPr>
          <a:xfrm>
            <a:off x="457200" y="1981200"/>
            <a:ext cx="7239000" cy="2743200"/>
          </a:xfrm>
        </p:spPr>
        <p:txBody>
          <a:bodyPr>
            <a:noAutofit/>
          </a:bodyPr>
          <a:lstStyle/>
          <a:p>
            <a:pPr marL="342900" indent="-285750">
              <a:buFont typeface="Arial" pitchFamily="34" charset="0"/>
              <a:buChar char="•"/>
            </a:pPr>
            <a:r>
              <a:rPr lang="en-US" b="1" dirty="0" smtClean="0"/>
              <a:t>Three step process: Create presentation, add narration, upload to Blackboard</a:t>
            </a:r>
            <a:r>
              <a:rPr lang="en-US" b="1" dirty="0" smtClean="0"/>
              <a:t>.</a:t>
            </a:r>
          </a:p>
          <a:p>
            <a:pPr marL="342900" indent="-285750">
              <a:buFont typeface="Arial" pitchFamily="34" charset="0"/>
              <a:buChar char="•"/>
            </a:pPr>
            <a:r>
              <a:rPr lang="en-US" b="1" dirty="0" smtClean="0"/>
              <a:t>Rubric </a:t>
            </a:r>
            <a:r>
              <a:rPr lang="en-US" b="1" dirty="0"/>
              <a:t>for </a:t>
            </a:r>
            <a:r>
              <a:rPr lang="en-US" b="1" dirty="0" smtClean="0"/>
              <a:t>Using Narrated </a:t>
            </a:r>
            <a:r>
              <a:rPr lang="en-US" b="1" dirty="0"/>
              <a:t>PowerPoint Presentations in </a:t>
            </a:r>
            <a:r>
              <a:rPr lang="en-US" b="1" dirty="0" smtClean="0"/>
              <a:t>Blackboard: items  and hints that make for successful presentations</a:t>
            </a:r>
            <a:r>
              <a:rPr lang="en-US" b="1" dirty="0" smtClean="0"/>
              <a:t>.</a:t>
            </a:r>
          </a:p>
          <a:p>
            <a:pPr marL="342900" indent="-285750">
              <a:buFont typeface="Arial" pitchFamily="34" charset="0"/>
              <a:buChar char="•"/>
            </a:pPr>
            <a:r>
              <a:rPr lang="en-US" b="1" dirty="0"/>
              <a:t>Sample narrated presentations?  Feedback</a:t>
            </a:r>
            <a:r>
              <a:rPr lang="en-US" b="1" dirty="0" smtClean="0"/>
              <a:t>?</a:t>
            </a:r>
            <a:endParaRPr lang="en-US" b="1" dirty="0"/>
          </a:p>
        </p:txBody>
      </p:sp>
    </p:spTree>
    <p:extLst>
      <p:ext uri="{BB962C8B-B14F-4D97-AF65-F5344CB8AC3E}">
        <p14:creationId xmlns:p14="http://schemas.microsoft.com/office/powerpoint/2010/main" val="2803660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960437"/>
            <a:ext cx="8229600" cy="639763"/>
          </a:xfrm>
        </p:spPr>
        <p:txBody>
          <a:bodyPr/>
          <a:lstStyle/>
          <a:p>
            <a:pPr marL="57150" lvl="0">
              <a:spcBef>
                <a:spcPct val="20000"/>
              </a:spcBef>
              <a:buNone/>
            </a:pPr>
            <a:r>
              <a:rPr lang="en-US" dirty="0">
                <a:solidFill>
                  <a:prstClr val="white"/>
                </a:solidFill>
                <a:ea typeface="+mn-ea"/>
              </a:rPr>
              <a:t>Q &amp; A</a:t>
            </a:r>
            <a:br>
              <a:rPr lang="en-US" dirty="0">
                <a:solidFill>
                  <a:prstClr val="white"/>
                </a:solidFill>
                <a:ea typeface="+mn-ea"/>
              </a:rPr>
            </a:br>
            <a:r>
              <a:rPr lang="en-US" dirty="0">
                <a:solidFill>
                  <a:prstClr val="white"/>
                </a:solidFill>
                <a:ea typeface="+mn-ea"/>
              </a:rPr>
              <a:t> </a:t>
            </a:r>
            <a:r>
              <a:rPr lang="en-US" dirty="0" smtClean="0">
                <a:solidFill>
                  <a:prstClr val="white"/>
                </a:solidFill>
                <a:ea typeface="+mn-ea"/>
              </a:rPr>
              <a:t>   </a:t>
            </a:r>
            <a:r>
              <a:rPr lang="en-US" sz="2400" dirty="0" smtClean="0">
                <a:solidFill>
                  <a:prstClr val="white"/>
                </a:solidFill>
                <a:ea typeface="+mn-ea"/>
              </a:rPr>
              <a:t>Any </a:t>
            </a:r>
            <a:r>
              <a:rPr lang="en-US" sz="2400" dirty="0">
                <a:solidFill>
                  <a:prstClr val="white"/>
                </a:solidFill>
                <a:ea typeface="+mn-ea"/>
              </a:rPr>
              <a:t>questions?</a:t>
            </a:r>
            <a:r>
              <a:rPr lang="en-US" dirty="0">
                <a:solidFill>
                  <a:prstClr val="white"/>
                </a:solidFill>
                <a:ea typeface="+mn-ea"/>
              </a:rPr>
              <a:t/>
            </a:r>
            <a:br>
              <a:rPr lang="en-US" dirty="0">
                <a:solidFill>
                  <a:prstClr val="white"/>
                </a:solidFill>
                <a:ea typeface="+mn-ea"/>
              </a:rPr>
            </a:br>
            <a:endParaRPr lang="en-US" dirty="0"/>
          </a:p>
        </p:txBody>
      </p:sp>
      <p:sp>
        <p:nvSpPr>
          <p:cNvPr id="10" name="Rectangle 9"/>
          <p:cNvSpPr/>
          <p:nvPr/>
        </p:nvSpPr>
        <p:spPr>
          <a:xfrm>
            <a:off x="381000" y="2057400"/>
            <a:ext cx="8153400" cy="1828193"/>
          </a:xfrm>
          <a:prstGeom prst="rect">
            <a:avLst/>
          </a:prstGeom>
        </p:spPr>
        <p:txBody>
          <a:bodyPr wrap="square">
            <a:spAutoFit/>
          </a:bodyPr>
          <a:lstStyle/>
          <a:p>
            <a:pPr marL="57150" lvl="0">
              <a:spcBef>
                <a:spcPct val="20000"/>
              </a:spcBef>
              <a:buClr>
                <a:prstClr val="white">
                  <a:lumMod val="95000"/>
                </a:prstClr>
              </a:buClr>
              <a:buSzPct val="70000"/>
            </a:pPr>
            <a:r>
              <a:rPr lang="en-US" sz="3600" b="1" dirty="0" smtClean="0">
                <a:solidFill>
                  <a:prstClr val="white"/>
                </a:solidFill>
                <a:cs typeface="Segoe UI" pitchFamily="34" charset="0"/>
              </a:rPr>
              <a:t>Workshop Evaluation</a:t>
            </a:r>
          </a:p>
          <a:p>
            <a:pPr marL="57150" lvl="0">
              <a:spcBef>
                <a:spcPct val="20000"/>
              </a:spcBef>
              <a:buClr>
                <a:prstClr val="white">
                  <a:lumMod val="95000"/>
                </a:prstClr>
              </a:buClr>
              <a:buSzPct val="70000"/>
            </a:pPr>
            <a:r>
              <a:rPr lang="en-US" sz="2400" b="1" dirty="0" smtClean="0">
                <a:solidFill>
                  <a:prstClr val="white"/>
                </a:solidFill>
                <a:cs typeface="Segoe UI" pitchFamily="34" charset="0"/>
              </a:rPr>
              <a:t>      Please complete our </a:t>
            </a:r>
            <a:r>
              <a:rPr lang="en-US" sz="2400" b="1" dirty="0">
                <a:solidFill>
                  <a:prstClr val="white"/>
                </a:solidFill>
                <a:cs typeface="Segoe UI" pitchFamily="34" charset="0"/>
              </a:rPr>
              <a:t>evaluation located at </a:t>
            </a:r>
            <a:r>
              <a:rPr lang="en-US" sz="2400" b="1" dirty="0">
                <a:solidFill>
                  <a:prstClr val="white"/>
                </a:solidFill>
                <a:cs typeface="Segoe UI" pitchFamily="34" charset="0"/>
                <a:hlinkClick r:id="rId3"/>
              </a:rPr>
              <a:t>http://doitapps.jjay.cuny.edu/blackboard/faculty/evaluation.php</a:t>
            </a:r>
            <a:endParaRPr lang="en-US" sz="2400" b="1" dirty="0">
              <a:solidFill>
                <a:prstClr val="white"/>
              </a:solidFill>
              <a:cs typeface="Segoe UI" pitchFamily="34" charset="0"/>
            </a:endParaRPr>
          </a:p>
        </p:txBody>
      </p:sp>
    </p:spTree>
    <p:extLst>
      <p:ext uri="{BB962C8B-B14F-4D97-AF65-F5344CB8AC3E}">
        <p14:creationId xmlns:p14="http://schemas.microsoft.com/office/powerpoint/2010/main" val="154454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74637"/>
            <a:ext cx="8229600" cy="639763"/>
          </a:xfrm>
        </p:spPr>
        <p:txBody>
          <a:bodyPr/>
          <a:lstStyle/>
          <a:p>
            <a:pPr>
              <a:buNone/>
            </a:pPr>
            <a:r>
              <a:rPr lang="en-US" dirty="0" smtClean="0"/>
              <a:t>Contact Us</a:t>
            </a:r>
            <a:endParaRPr lang="en-US" dirty="0"/>
          </a:p>
        </p:txBody>
      </p:sp>
      <p:sp>
        <p:nvSpPr>
          <p:cNvPr id="4" name="Text Placeholder 3"/>
          <p:cNvSpPr>
            <a:spLocks noGrp="1"/>
          </p:cNvSpPr>
          <p:nvPr>
            <p:ph type="body" sz="quarter" idx="13"/>
          </p:nvPr>
        </p:nvSpPr>
        <p:spPr>
          <a:xfrm>
            <a:off x="304800" y="1524000"/>
            <a:ext cx="8251200" cy="457200"/>
          </a:xfrm>
        </p:spPr>
        <p:txBody>
          <a:bodyPr/>
          <a:lstStyle/>
          <a:p>
            <a:endParaRPr lang="en-US" dirty="0"/>
          </a:p>
        </p:txBody>
      </p:sp>
      <p:sp>
        <p:nvSpPr>
          <p:cNvPr id="7" name="Text Placeholder 6"/>
          <p:cNvSpPr>
            <a:spLocks noGrp="1"/>
          </p:cNvSpPr>
          <p:nvPr>
            <p:ph type="body" sz="quarter" idx="18"/>
          </p:nvPr>
        </p:nvSpPr>
        <p:spPr>
          <a:xfrm>
            <a:off x="457200" y="2133600"/>
            <a:ext cx="6629400" cy="2016600"/>
          </a:xfrm>
        </p:spPr>
        <p:txBody>
          <a:bodyPr>
            <a:normAutofit/>
          </a:bodyPr>
          <a:lstStyle/>
          <a:p>
            <a:pPr marL="283464" indent="-283464">
              <a:lnSpc>
                <a:spcPts val="2000"/>
              </a:lnSpc>
            </a:pPr>
            <a:r>
              <a:rPr lang="en-US" sz="2400" b="1" dirty="0" smtClean="0"/>
              <a:t>Blackboard Faculty Support Group</a:t>
            </a:r>
          </a:p>
          <a:p>
            <a:pPr marL="283464" indent="-283464">
              <a:lnSpc>
                <a:spcPts val="2000"/>
              </a:lnSpc>
            </a:pPr>
            <a:r>
              <a:rPr lang="en-US" sz="2400" b="1" dirty="0" smtClean="0"/>
              <a:t>Office of Distance Education</a:t>
            </a:r>
          </a:p>
          <a:p>
            <a:pPr marL="283464" indent="-283464">
              <a:lnSpc>
                <a:spcPts val="2000"/>
              </a:lnSpc>
            </a:pPr>
            <a:r>
              <a:rPr lang="en-US" sz="2400" b="1" dirty="0" smtClean="0"/>
              <a:t>Rooms 3322 and 3324, North Hall</a:t>
            </a:r>
          </a:p>
          <a:p>
            <a:pPr marL="283464" indent="-283464">
              <a:lnSpc>
                <a:spcPts val="2000"/>
              </a:lnSpc>
            </a:pPr>
            <a:r>
              <a:rPr lang="en-US" sz="2400" b="1" dirty="0" smtClean="0"/>
              <a:t>212.484.1197</a:t>
            </a:r>
          </a:p>
          <a:p>
            <a:pPr marL="283464" indent="-283464">
              <a:lnSpc>
                <a:spcPts val="2000"/>
              </a:lnSpc>
            </a:pPr>
            <a:r>
              <a:rPr lang="en-US" sz="2400" b="1" dirty="0" smtClean="0"/>
              <a:t>blackboard@jjay.cuny.edu</a:t>
            </a:r>
            <a:endParaRPr lang="en-US" sz="2400" b="1" dirty="0"/>
          </a:p>
        </p:txBody>
      </p:sp>
    </p:spTree>
    <p:extLst>
      <p:ext uri="{BB962C8B-B14F-4D97-AF65-F5344CB8AC3E}">
        <p14:creationId xmlns:p14="http://schemas.microsoft.com/office/powerpoint/2010/main" val="32756863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56&quot;&gt;&lt;object type=&quot;3&quot; unique_id=&quot;10057&quot;&gt;&lt;property id=&quot;20148&quot; value=&quot;5&quot;/&gt;&lt;property id=&quot;20300&quot; value=&quot;Slide 1 - &amp;quot;Blackboard Advanced: &amp;#x0D;&amp;#x0A;Creating and Using Narrated PowerPoint Presentations&amp;quot;&quot;/&gt;&lt;property id=&quot;20307&quot; value=&quot;256&quot;/&gt;&lt;/object&gt;&lt;object type=&quot;3&quot; unique_id=&quot;10063&quot;&gt;&lt;property id=&quot;20148&quot; value=&quot;5&quot;/&gt;&lt;property id=&quot;20300&quot; value=&quot;Slide 2 - &amp;quot;  Three Step Process&amp;quot;&quot;/&gt;&lt;property id=&quot;20307&quot; value=&quot;264&quot;/&gt;&lt;/object&gt;&lt;object type=&quot;3&quot; unique_id=&quot;10188&quot;&gt;&lt;property id=&quot;20148&quot; value=&quot;5&quot;/&gt;&lt;property id=&quot;20300&quot; value=&quot;Slide 3 - &amp;quot;Introduction&amp;#x0D;&amp;#x0A;PowerPoint as an instructional aid&amp;quot;&quot;/&gt;&lt;property id=&quot;20307&quot; value=&quot;280&quot;/&gt;&lt;/object&gt;&lt;object type=&quot;3&quot; unique_id=&quot;10189&quot;&gt;&lt;property id=&quot;20148&quot; value=&quot;5&quot;/&gt;&lt;property id=&quot;20300&quot; value=&quot;Slide 4 - &amp;quot;Creating PowerPoint Presentations&amp;quot;&quot;/&gt;&lt;property id=&quot;20307&quot; value=&quot;281&quot;/&gt;&lt;/object&gt;&lt;object type=&quot;3&quot; unique_id=&quot;10190&quot;&gt;&lt;property id=&quot;20148&quot; value=&quot;5&quot;/&gt;&lt;property id=&quot;20300&quot; value=&quot;Slide 5 - &amp;quot;Recording Narration&amp;quot;&quot;/&gt;&lt;property id=&quot;20307&quot; value=&quot;282&quot;/&gt;&lt;/object&gt;&lt;object type=&quot;3&quot; unique_id=&quot;10264&quot;&gt;&lt;property id=&quot;20148&quot; value=&quot;5&quot;/&gt;&lt;property id=&quot;20300&quot; value=&quot;Slide 6 - &amp;quot;Introduction&amp;#x0D;&amp;#x0A;Using presentations and recordings in Blackboard&amp;quot;&quot;/&gt;&lt;property id=&quot;20307&quot; value=&quot;283&quot;/&gt;&lt;/object&gt;&lt;object type=&quot;3&quot; unique_id=&quot;10265&quot;&gt;&lt;property id=&quot;20148&quot; value=&quot;5&quot;/&gt;&lt;property id=&quot;20300&quot; value=&quot;Slide 7 - &amp;quot;Blackboard&amp;quot;&quot;/&gt;&lt;property id=&quot;20307&quot; value=&quot;284&quot;/&gt;&lt;/object&gt;&lt;object type=&quot;3&quot; unique_id=&quot;10266&quot;&gt;&lt;property id=&quot;20148&quot; value=&quot;5&quot;/&gt;&lt;property id=&quot;20300&quot; value=&quot;Slide 10 - &amp;quot;Contact Us&amp;quot;&quot;/&gt;&lt;property id=&quot;20307&quot; value=&quot;285&quot;/&gt;&lt;/object&gt;&lt;object type=&quot;3&quot; unique_id=&quot;10400&quot;&gt;&lt;property id=&quot;20148&quot; value=&quot;5&quot;/&gt;&lt;property id=&quot;20300&quot; value=&quot;Slide 8 - &amp;quot;Review &amp;amp; Self-Assessment &amp;quot;&quot;/&gt;&lt;property id=&quot;20307&quot; value=&quot;286&quot;/&gt;&lt;/object&gt;&lt;object type=&quot;3&quot; unique_id=&quot;10446&quot;&gt;&lt;property id=&quot;20148&quot; value=&quot;5&quot;/&gt;&lt;property id=&quot;20300&quot; value=&quot;Slide 9 - &amp;quot;Q &amp;amp; A&amp;#x0D;&amp;#x0A;    Any questions?&amp;#x0D;&amp;#x0A;&amp;quot;&quot;/&gt;&lt;property id=&quot;20307&quot; value=&quot;287&quot;/&gt;&lt;/object&gt;&lt;/object&gt;&lt;object type=&quot;8&quot; unique_id=&quot;10084&quot;&gt;&lt;/object&gt;&lt;/object&gt;&lt;/database&gt;"/>
  <p:tag name="SECTOMILLISECCONVERTED" val="1"/>
</p:tagLst>
</file>

<file path=ppt/theme/theme1.xml><?xml version="1.0" encoding="utf-8"?>
<a:theme xmlns:a="http://schemas.openxmlformats.org/drawingml/2006/main" name="PM_the_chalkboard">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2400" b="0" i="0" u="none" strike="noStrike" kern="1200" cap="none" spc="0" normalizeH="0" baseline="0" noProof="0" dirty="0" smtClean="0">
            <a:ln>
              <a:noFill/>
            </a:ln>
            <a:solidFill>
              <a:schemeClr val="tx1"/>
            </a:solidFill>
            <a:effectLst/>
            <a:uLnTx/>
            <a:uFillTx/>
            <a:latin typeface="Perpetua" pitchFamily="18" charset="0"/>
            <a:ea typeface="+mj-ea"/>
            <a:cs typeface="+mj-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6AFA805-4404-47D2-A142-C3A37E84F3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PM_the_chalkboard</Template>
  <TotalTime>725</TotalTime>
  <Words>1218</Words>
  <Application>Microsoft Office PowerPoint</Application>
  <PresentationFormat>On-screen Show (4:3)</PresentationFormat>
  <Paragraphs>201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Segoe UI</vt:lpstr>
      <vt:lpstr>Symbol</vt:lpstr>
      <vt:lpstr>Perpetua</vt:lpstr>
      <vt:lpstr>Calibri</vt:lpstr>
      <vt:lpstr>Times New Roman</vt:lpstr>
      <vt:lpstr>PM_the_chalkboard</vt:lpstr>
      <vt:lpstr>Blackboard Advanced:  Creating and Using Narrated PowerPoint Presentations</vt:lpstr>
      <vt:lpstr>  Three Step Process</vt:lpstr>
      <vt:lpstr>Introduction PowerPoint as an instructional aid</vt:lpstr>
      <vt:lpstr>Creating PowerPoint Presentations</vt:lpstr>
      <vt:lpstr>Recording Narration</vt:lpstr>
      <vt:lpstr>Introduction Using presentations and recordings in Blackboard</vt:lpstr>
      <vt:lpstr>Blackboard</vt:lpstr>
      <vt:lpstr>Review &amp; Self-Assessment </vt:lpstr>
      <vt:lpstr>Q &amp; A     Any questions? </vt:lpstr>
      <vt:lpstr>Contact 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Blackboard Advanced:  Creating and Using Narrated PowerPoint Presentations</dc:title>
  <dc:creator>HelenK</dc:creator>
  <cp:lastModifiedBy>HelenK</cp:lastModifiedBy>
  <cp:revision>65</cp:revision>
  <dcterms:created xsi:type="dcterms:W3CDTF">2012-08-10T01:53:59Z</dcterms:created>
  <dcterms:modified xsi:type="dcterms:W3CDTF">2012-08-12T23:11:02Z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TC018572719991</vt:lpwstr>
  </property>
</Properties>
</file>